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handoutMasterIdLst>
    <p:handoutMasterId r:id="rId45"/>
  </p:handoutMasterIdLst>
  <p:sldIdLst>
    <p:sldId id="485" r:id="rId2"/>
    <p:sldId id="503" r:id="rId3"/>
    <p:sldId id="515" r:id="rId4"/>
    <p:sldId id="504" r:id="rId5"/>
    <p:sldId id="516" r:id="rId6"/>
    <p:sldId id="517" r:id="rId7"/>
    <p:sldId id="519" r:id="rId8"/>
    <p:sldId id="518" r:id="rId9"/>
    <p:sldId id="520" r:id="rId10"/>
    <p:sldId id="521" r:id="rId11"/>
    <p:sldId id="522" r:id="rId12"/>
    <p:sldId id="523" r:id="rId13"/>
    <p:sldId id="524" r:id="rId14"/>
    <p:sldId id="525" r:id="rId15"/>
    <p:sldId id="526" r:id="rId16"/>
    <p:sldId id="527" r:id="rId17"/>
    <p:sldId id="528" r:id="rId18"/>
    <p:sldId id="529" r:id="rId19"/>
    <p:sldId id="530" r:id="rId20"/>
    <p:sldId id="531" r:id="rId21"/>
    <p:sldId id="532" r:id="rId22"/>
    <p:sldId id="533" r:id="rId23"/>
    <p:sldId id="534" r:id="rId24"/>
    <p:sldId id="536" r:id="rId25"/>
    <p:sldId id="535" r:id="rId26"/>
    <p:sldId id="537" r:id="rId27"/>
    <p:sldId id="538" r:id="rId28"/>
    <p:sldId id="539" r:id="rId29"/>
    <p:sldId id="612" r:id="rId30"/>
    <p:sldId id="613" r:id="rId31"/>
    <p:sldId id="540" r:id="rId32"/>
    <p:sldId id="542" r:id="rId33"/>
    <p:sldId id="543" r:id="rId34"/>
    <p:sldId id="545" r:id="rId35"/>
    <p:sldId id="546" r:id="rId36"/>
    <p:sldId id="547" r:id="rId37"/>
    <p:sldId id="541" r:id="rId38"/>
    <p:sldId id="549" r:id="rId39"/>
    <p:sldId id="548" r:id="rId40"/>
    <p:sldId id="550" r:id="rId41"/>
    <p:sldId id="551" r:id="rId42"/>
    <p:sldId id="469" r:id="rId43"/>
  </p:sldIdLst>
  <p:sldSz cx="9144000" cy="5143500" type="screen16x9"/>
  <p:notesSz cx="6858000" cy="9144000"/>
  <p:custDataLst>
    <p:tags r:id="rId46"/>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21">
          <p15:clr>
            <a:srgbClr val="A4A3A4"/>
          </p15:clr>
        </p15:guide>
        <p15:guide id="4" orient="horz" pos="680">
          <p15:clr>
            <a:srgbClr val="A4A3A4"/>
          </p15:clr>
        </p15:guide>
        <p15:guide id="5" orient="horz" pos="2927">
          <p15:clr>
            <a:srgbClr val="A4A3A4"/>
          </p15:clr>
        </p15:guide>
        <p15:guide id="6" pos="2875">
          <p15:clr>
            <a:srgbClr val="A4A3A4"/>
          </p15:clr>
        </p15:guide>
        <p15:guide id="7" pos="373">
          <p15:clr>
            <a:srgbClr val="A4A3A4"/>
          </p15:clr>
        </p15:guide>
        <p15:guide id="8" pos="53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yixuan" initials="ly" lastIdx="4" clrIdx="0">
    <p:extLst>
      <p:ext uri="{19B8F6BF-5375-455C-9EA6-DF929625EA0E}">
        <p15:presenceInfo xmlns:p15="http://schemas.microsoft.com/office/powerpoint/2012/main" userId="2f0f5c60756ca1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4F10"/>
    <a:srgbClr val="071F65"/>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494" autoAdjust="0"/>
  </p:normalViewPr>
  <p:slideViewPr>
    <p:cSldViewPr snapToGrid="0" snapToObjects="1">
      <p:cViewPr varScale="1">
        <p:scale>
          <a:sx n="146" d="100"/>
          <a:sy n="146" d="100"/>
        </p:scale>
        <p:origin x="92" y="144"/>
      </p:cViewPr>
      <p:guideLst>
        <p:guide orient="horz" pos="2160"/>
        <p:guide pos="3840"/>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t>2022/12/2</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t>2022/12/2</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10</a:t>
            </a:fld>
            <a:endParaRPr kumimoji="1" lang="zh-CN" altLang="en-US"/>
          </a:p>
        </p:txBody>
      </p:sp>
    </p:spTree>
    <p:extLst>
      <p:ext uri="{BB962C8B-B14F-4D97-AF65-F5344CB8AC3E}">
        <p14:creationId xmlns:p14="http://schemas.microsoft.com/office/powerpoint/2010/main" val="736206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11</a:t>
            </a:fld>
            <a:endParaRPr kumimoji="1" lang="zh-CN" altLang="en-US"/>
          </a:p>
        </p:txBody>
      </p:sp>
    </p:spTree>
    <p:extLst>
      <p:ext uri="{BB962C8B-B14F-4D97-AF65-F5344CB8AC3E}">
        <p14:creationId xmlns:p14="http://schemas.microsoft.com/office/powerpoint/2010/main" val="179630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12</a:t>
            </a:fld>
            <a:endParaRPr kumimoji="1" lang="zh-CN" altLang="en-US"/>
          </a:p>
        </p:txBody>
      </p:sp>
    </p:spTree>
    <p:extLst>
      <p:ext uri="{BB962C8B-B14F-4D97-AF65-F5344CB8AC3E}">
        <p14:creationId xmlns:p14="http://schemas.microsoft.com/office/powerpoint/2010/main" val="1014126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13</a:t>
            </a:fld>
            <a:endParaRPr kumimoji="1" lang="zh-CN" altLang="en-US"/>
          </a:p>
        </p:txBody>
      </p:sp>
    </p:spTree>
    <p:extLst>
      <p:ext uri="{BB962C8B-B14F-4D97-AF65-F5344CB8AC3E}">
        <p14:creationId xmlns:p14="http://schemas.microsoft.com/office/powerpoint/2010/main" val="416287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14</a:t>
            </a:fld>
            <a:endParaRPr kumimoji="1" lang="zh-CN" altLang="en-US"/>
          </a:p>
        </p:txBody>
      </p:sp>
    </p:spTree>
    <p:extLst>
      <p:ext uri="{BB962C8B-B14F-4D97-AF65-F5344CB8AC3E}">
        <p14:creationId xmlns:p14="http://schemas.microsoft.com/office/powerpoint/2010/main" val="400642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15</a:t>
            </a:fld>
            <a:endParaRPr kumimoji="1" lang="zh-CN" altLang="en-US"/>
          </a:p>
        </p:txBody>
      </p:sp>
    </p:spTree>
    <p:extLst>
      <p:ext uri="{BB962C8B-B14F-4D97-AF65-F5344CB8AC3E}">
        <p14:creationId xmlns:p14="http://schemas.microsoft.com/office/powerpoint/2010/main" val="1837756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16</a:t>
            </a:fld>
            <a:endParaRPr kumimoji="1" lang="zh-CN" altLang="en-US"/>
          </a:p>
        </p:txBody>
      </p:sp>
    </p:spTree>
    <p:extLst>
      <p:ext uri="{BB962C8B-B14F-4D97-AF65-F5344CB8AC3E}">
        <p14:creationId xmlns:p14="http://schemas.microsoft.com/office/powerpoint/2010/main" val="4064119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17</a:t>
            </a:fld>
            <a:endParaRPr kumimoji="1" lang="zh-CN" altLang="en-US"/>
          </a:p>
        </p:txBody>
      </p:sp>
    </p:spTree>
    <p:extLst>
      <p:ext uri="{BB962C8B-B14F-4D97-AF65-F5344CB8AC3E}">
        <p14:creationId xmlns:p14="http://schemas.microsoft.com/office/powerpoint/2010/main" val="3885057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18</a:t>
            </a:fld>
            <a:endParaRPr kumimoji="1" lang="zh-CN" altLang="en-US"/>
          </a:p>
        </p:txBody>
      </p:sp>
    </p:spTree>
    <p:extLst>
      <p:ext uri="{BB962C8B-B14F-4D97-AF65-F5344CB8AC3E}">
        <p14:creationId xmlns:p14="http://schemas.microsoft.com/office/powerpoint/2010/main" val="227385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19</a:t>
            </a:fld>
            <a:endParaRPr kumimoji="1" lang="zh-CN" altLang="en-US"/>
          </a:p>
        </p:txBody>
      </p:sp>
    </p:spTree>
    <p:extLst>
      <p:ext uri="{BB962C8B-B14F-4D97-AF65-F5344CB8AC3E}">
        <p14:creationId xmlns:p14="http://schemas.microsoft.com/office/powerpoint/2010/main" val="745437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a:t>
            </a:fld>
            <a:endParaRPr kumimoji="1" lang="zh-CN" altLang="en-US"/>
          </a:p>
        </p:txBody>
      </p:sp>
    </p:spTree>
    <p:extLst>
      <p:ext uri="{BB962C8B-B14F-4D97-AF65-F5344CB8AC3E}">
        <p14:creationId xmlns:p14="http://schemas.microsoft.com/office/powerpoint/2010/main" val="1209929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20</a:t>
            </a:fld>
            <a:endParaRPr kumimoji="1" lang="zh-CN" altLang="en-US"/>
          </a:p>
        </p:txBody>
      </p:sp>
    </p:spTree>
    <p:extLst>
      <p:ext uri="{BB962C8B-B14F-4D97-AF65-F5344CB8AC3E}">
        <p14:creationId xmlns:p14="http://schemas.microsoft.com/office/powerpoint/2010/main" val="2226125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21</a:t>
            </a:fld>
            <a:endParaRPr kumimoji="1" lang="zh-CN" altLang="en-US"/>
          </a:p>
        </p:txBody>
      </p:sp>
    </p:spTree>
    <p:extLst>
      <p:ext uri="{BB962C8B-B14F-4D97-AF65-F5344CB8AC3E}">
        <p14:creationId xmlns:p14="http://schemas.microsoft.com/office/powerpoint/2010/main" val="3596756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22</a:t>
            </a:fld>
            <a:endParaRPr kumimoji="1" lang="zh-CN" altLang="en-US"/>
          </a:p>
        </p:txBody>
      </p:sp>
    </p:spTree>
    <p:extLst>
      <p:ext uri="{BB962C8B-B14F-4D97-AF65-F5344CB8AC3E}">
        <p14:creationId xmlns:p14="http://schemas.microsoft.com/office/powerpoint/2010/main" val="9189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23</a:t>
            </a:fld>
            <a:endParaRPr kumimoji="1" lang="zh-CN" altLang="en-US"/>
          </a:p>
        </p:txBody>
      </p:sp>
    </p:spTree>
    <p:extLst>
      <p:ext uri="{BB962C8B-B14F-4D97-AF65-F5344CB8AC3E}">
        <p14:creationId xmlns:p14="http://schemas.microsoft.com/office/powerpoint/2010/main" val="3262704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24</a:t>
            </a:fld>
            <a:endParaRPr kumimoji="1" lang="zh-CN" altLang="en-US"/>
          </a:p>
        </p:txBody>
      </p:sp>
    </p:spTree>
    <p:extLst>
      <p:ext uri="{BB962C8B-B14F-4D97-AF65-F5344CB8AC3E}">
        <p14:creationId xmlns:p14="http://schemas.microsoft.com/office/powerpoint/2010/main" val="1515609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25</a:t>
            </a:fld>
            <a:endParaRPr kumimoji="1" lang="zh-CN" altLang="en-US"/>
          </a:p>
        </p:txBody>
      </p:sp>
    </p:spTree>
    <p:extLst>
      <p:ext uri="{BB962C8B-B14F-4D97-AF65-F5344CB8AC3E}">
        <p14:creationId xmlns:p14="http://schemas.microsoft.com/office/powerpoint/2010/main" val="2065023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26</a:t>
            </a:fld>
            <a:endParaRPr kumimoji="1" lang="zh-CN" altLang="en-US"/>
          </a:p>
        </p:txBody>
      </p:sp>
    </p:spTree>
    <p:extLst>
      <p:ext uri="{BB962C8B-B14F-4D97-AF65-F5344CB8AC3E}">
        <p14:creationId xmlns:p14="http://schemas.microsoft.com/office/powerpoint/2010/main" val="273331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27</a:t>
            </a:fld>
            <a:endParaRPr kumimoji="1" lang="zh-CN" altLang="en-US"/>
          </a:p>
        </p:txBody>
      </p:sp>
    </p:spTree>
    <p:extLst>
      <p:ext uri="{BB962C8B-B14F-4D97-AF65-F5344CB8AC3E}">
        <p14:creationId xmlns:p14="http://schemas.microsoft.com/office/powerpoint/2010/main" val="778067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28</a:t>
            </a:fld>
            <a:endParaRPr kumimoji="1" lang="zh-CN" altLang="en-US"/>
          </a:p>
        </p:txBody>
      </p:sp>
    </p:spTree>
    <p:extLst>
      <p:ext uri="{BB962C8B-B14F-4D97-AF65-F5344CB8AC3E}">
        <p14:creationId xmlns:p14="http://schemas.microsoft.com/office/powerpoint/2010/main" val="4184041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29</a:t>
            </a:fld>
            <a:endParaRPr kumimoji="1" lang="zh-CN" altLang="en-US"/>
          </a:p>
        </p:txBody>
      </p:sp>
    </p:spTree>
    <p:extLst>
      <p:ext uri="{BB962C8B-B14F-4D97-AF65-F5344CB8AC3E}">
        <p14:creationId xmlns:p14="http://schemas.microsoft.com/office/powerpoint/2010/main" val="2048040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a:t>
            </a:fld>
            <a:endParaRPr kumimoji="1" lang="zh-CN" altLang="en-US"/>
          </a:p>
        </p:txBody>
      </p:sp>
    </p:spTree>
    <p:extLst>
      <p:ext uri="{BB962C8B-B14F-4D97-AF65-F5344CB8AC3E}">
        <p14:creationId xmlns:p14="http://schemas.microsoft.com/office/powerpoint/2010/main" val="1758682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30</a:t>
            </a:fld>
            <a:endParaRPr kumimoji="1" lang="zh-CN" altLang="en-US"/>
          </a:p>
        </p:txBody>
      </p:sp>
    </p:spTree>
    <p:extLst>
      <p:ext uri="{BB962C8B-B14F-4D97-AF65-F5344CB8AC3E}">
        <p14:creationId xmlns:p14="http://schemas.microsoft.com/office/powerpoint/2010/main" val="1758367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31</a:t>
            </a:fld>
            <a:endParaRPr kumimoji="1" lang="zh-CN" altLang="en-US"/>
          </a:p>
        </p:txBody>
      </p:sp>
    </p:spTree>
    <p:extLst>
      <p:ext uri="{BB962C8B-B14F-4D97-AF65-F5344CB8AC3E}">
        <p14:creationId xmlns:p14="http://schemas.microsoft.com/office/powerpoint/2010/main" val="3942619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32</a:t>
            </a:fld>
            <a:endParaRPr kumimoji="1" lang="zh-CN" altLang="en-US"/>
          </a:p>
        </p:txBody>
      </p:sp>
    </p:spTree>
    <p:extLst>
      <p:ext uri="{BB962C8B-B14F-4D97-AF65-F5344CB8AC3E}">
        <p14:creationId xmlns:p14="http://schemas.microsoft.com/office/powerpoint/2010/main" val="495129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33</a:t>
            </a:fld>
            <a:endParaRPr kumimoji="1" lang="zh-CN" altLang="en-US"/>
          </a:p>
        </p:txBody>
      </p:sp>
    </p:spTree>
    <p:extLst>
      <p:ext uri="{BB962C8B-B14F-4D97-AF65-F5344CB8AC3E}">
        <p14:creationId xmlns:p14="http://schemas.microsoft.com/office/powerpoint/2010/main" val="802223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34</a:t>
            </a:fld>
            <a:endParaRPr kumimoji="1" lang="zh-CN" altLang="en-US"/>
          </a:p>
        </p:txBody>
      </p:sp>
    </p:spTree>
    <p:extLst>
      <p:ext uri="{BB962C8B-B14F-4D97-AF65-F5344CB8AC3E}">
        <p14:creationId xmlns:p14="http://schemas.microsoft.com/office/powerpoint/2010/main" val="3864505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35</a:t>
            </a:fld>
            <a:endParaRPr kumimoji="1" lang="zh-CN" altLang="en-US"/>
          </a:p>
        </p:txBody>
      </p:sp>
    </p:spTree>
    <p:extLst>
      <p:ext uri="{BB962C8B-B14F-4D97-AF65-F5344CB8AC3E}">
        <p14:creationId xmlns:p14="http://schemas.microsoft.com/office/powerpoint/2010/main" val="2160681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36</a:t>
            </a:fld>
            <a:endParaRPr kumimoji="1" lang="zh-CN" altLang="en-US"/>
          </a:p>
        </p:txBody>
      </p:sp>
    </p:spTree>
    <p:extLst>
      <p:ext uri="{BB962C8B-B14F-4D97-AF65-F5344CB8AC3E}">
        <p14:creationId xmlns:p14="http://schemas.microsoft.com/office/powerpoint/2010/main" val="1239831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37</a:t>
            </a:fld>
            <a:endParaRPr kumimoji="1" lang="zh-CN" altLang="en-US"/>
          </a:p>
        </p:txBody>
      </p:sp>
    </p:spTree>
    <p:extLst>
      <p:ext uri="{BB962C8B-B14F-4D97-AF65-F5344CB8AC3E}">
        <p14:creationId xmlns:p14="http://schemas.microsoft.com/office/powerpoint/2010/main" val="1303397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38</a:t>
            </a:fld>
            <a:endParaRPr kumimoji="1" lang="zh-CN" altLang="en-US"/>
          </a:p>
        </p:txBody>
      </p:sp>
    </p:spTree>
    <p:extLst>
      <p:ext uri="{BB962C8B-B14F-4D97-AF65-F5344CB8AC3E}">
        <p14:creationId xmlns:p14="http://schemas.microsoft.com/office/powerpoint/2010/main" val="3157138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39</a:t>
            </a:fld>
            <a:endParaRPr kumimoji="1" lang="zh-CN" altLang="en-US"/>
          </a:p>
        </p:txBody>
      </p:sp>
    </p:spTree>
    <p:extLst>
      <p:ext uri="{BB962C8B-B14F-4D97-AF65-F5344CB8AC3E}">
        <p14:creationId xmlns:p14="http://schemas.microsoft.com/office/powerpoint/2010/main" val="4212534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a:t>
            </a:fld>
            <a:endParaRPr kumimoji="1" lang="zh-CN" altLang="en-US"/>
          </a:p>
        </p:txBody>
      </p:sp>
    </p:spTree>
    <p:extLst>
      <p:ext uri="{BB962C8B-B14F-4D97-AF65-F5344CB8AC3E}">
        <p14:creationId xmlns:p14="http://schemas.microsoft.com/office/powerpoint/2010/main" val="1698232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40</a:t>
            </a:fld>
            <a:endParaRPr kumimoji="1" lang="zh-CN" altLang="en-US"/>
          </a:p>
        </p:txBody>
      </p:sp>
    </p:spTree>
    <p:extLst>
      <p:ext uri="{BB962C8B-B14F-4D97-AF65-F5344CB8AC3E}">
        <p14:creationId xmlns:p14="http://schemas.microsoft.com/office/powerpoint/2010/main" val="39697033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41</a:t>
            </a:fld>
            <a:endParaRPr kumimoji="1" lang="zh-CN" altLang="en-US"/>
          </a:p>
        </p:txBody>
      </p:sp>
    </p:spTree>
    <p:extLst>
      <p:ext uri="{BB962C8B-B14F-4D97-AF65-F5344CB8AC3E}">
        <p14:creationId xmlns:p14="http://schemas.microsoft.com/office/powerpoint/2010/main" val="3615966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42</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a:t>
            </a:fld>
            <a:endParaRPr kumimoji="1" lang="zh-CN" altLang="en-US"/>
          </a:p>
        </p:txBody>
      </p:sp>
    </p:spTree>
    <p:extLst>
      <p:ext uri="{BB962C8B-B14F-4D97-AF65-F5344CB8AC3E}">
        <p14:creationId xmlns:p14="http://schemas.microsoft.com/office/powerpoint/2010/main" val="277227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a:t>
            </a:fld>
            <a:endParaRPr kumimoji="1" lang="zh-CN" altLang="en-US"/>
          </a:p>
        </p:txBody>
      </p:sp>
    </p:spTree>
    <p:extLst>
      <p:ext uri="{BB962C8B-B14F-4D97-AF65-F5344CB8AC3E}">
        <p14:creationId xmlns:p14="http://schemas.microsoft.com/office/powerpoint/2010/main" val="2186905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a:t>
            </a:fld>
            <a:endParaRPr kumimoji="1" lang="zh-CN" altLang="en-US"/>
          </a:p>
        </p:txBody>
      </p:sp>
    </p:spTree>
    <p:extLst>
      <p:ext uri="{BB962C8B-B14F-4D97-AF65-F5344CB8AC3E}">
        <p14:creationId xmlns:p14="http://schemas.microsoft.com/office/powerpoint/2010/main" val="3238894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a:t>
            </a:fld>
            <a:endParaRPr kumimoji="1" lang="zh-CN" altLang="en-US"/>
          </a:p>
        </p:txBody>
      </p:sp>
    </p:spTree>
    <p:extLst>
      <p:ext uri="{BB962C8B-B14F-4D97-AF65-F5344CB8AC3E}">
        <p14:creationId xmlns:p14="http://schemas.microsoft.com/office/powerpoint/2010/main" val="3661714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a:t>
            </a:fld>
            <a:endParaRPr kumimoji="1" lang="zh-CN" altLang="en-US"/>
          </a:p>
        </p:txBody>
      </p:sp>
    </p:spTree>
    <p:extLst>
      <p:ext uri="{BB962C8B-B14F-4D97-AF65-F5344CB8AC3E}">
        <p14:creationId xmlns:p14="http://schemas.microsoft.com/office/powerpoint/2010/main" val="1288464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a:solidFill>
                  <a:schemeClr val="tx1">
                    <a:lumMod val="65000"/>
                    <a:lumOff val="35000"/>
                  </a:schemeClr>
                </a:solidFill>
              </a:r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3" name="矩形 2"/>
          <p:cNvSpPr/>
          <p:nvPr userDrawn="1"/>
        </p:nvSpPr>
        <p:spPr>
          <a:xfrm>
            <a:off x="7747712" y="4897279"/>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defTabSz="914400"/>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970" indent="-267970"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970" indent="-267970"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209578" y="1772191"/>
            <a:ext cx="7568673" cy="561692"/>
          </a:xfrm>
          <a:prstGeom prst="rect">
            <a:avLst/>
          </a:prstGeom>
        </p:spPr>
        <p:txBody>
          <a:bodyPr wrap="square" lIns="68580" tIns="34290" rIns="68580" bIns="34290">
            <a:spAutoFit/>
          </a:bodyPr>
          <a:lstStyle/>
          <a:p>
            <a:r>
              <a:rPr lang="zh-CN" altLang="en-US" sz="3200" b="1" dirty="0">
                <a:solidFill>
                  <a:srgbClr val="071F65"/>
                </a:solidFill>
                <a:latin typeface="+mj-ea"/>
                <a:ea typeface="+mj-ea"/>
              </a:rPr>
              <a:t>目标检测第二讲</a:t>
            </a:r>
          </a:p>
        </p:txBody>
      </p:sp>
      <p:cxnSp>
        <p:nvCxnSpPr>
          <p:cNvPr id="24" name="直接连接符 23"/>
          <p:cNvCxnSpPr>
            <a:cxnSpLocks/>
          </p:cNvCxnSpPr>
          <p:nvPr/>
        </p:nvCxnSpPr>
        <p:spPr>
          <a:xfrm flipH="1">
            <a:off x="2341596" y="2777219"/>
            <a:ext cx="57792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0" y="1027600"/>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rgbClr val="24211D"/>
            </a:solidFill>
            <a:prstDash val="solid"/>
            <a:miter lim="800000"/>
          </a:ln>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1722420" y="2053037"/>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论文结构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825910"/>
            <a:ext cx="7971504" cy="1803635"/>
          </a:xfrm>
          <a:prstGeom prst="rect">
            <a:avLst/>
          </a:prstGeom>
          <a:noFill/>
        </p:spPr>
        <p:txBody>
          <a:bodyPr wrap="square" rtlCol="0">
            <a:spAutoFit/>
          </a:bodyPr>
          <a:lstStyle/>
          <a:p>
            <a:pPr>
              <a:lnSpc>
                <a:spcPct val="200000"/>
              </a:lnSpc>
            </a:pPr>
            <a:r>
              <a:rPr lang="en-US" altLang="zh-CN" sz="1600" b="1" i="0" dirty="0">
                <a:solidFill>
                  <a:srgbClr val="333333"/>
                </a:solidFill>
                <a:effectLst/>
                <a:latin typeface="Verdana" panose="020B0604030504040204" pitchFamily="34" charset="0"/>
              </a:rPr>
              <a:t>CNN</a:t>
            </a:r>
            <a:r>
              <a:rPr lang="zh-CN" altLang="en-US" sz="1600" b="1" i="0" dirty="0">
                <a:solidFill>
                  <a:srgbClr val="333333"/>
                </a:solidFill>
                <a:effectLst/>
                <a:latin typeface="Verdana" panose="020B0604030504040204" pitchFamily="34" charset="0"/>
              </a:rPr>
              <a:t>网络提取特征：</a:t>
            </a:r>
            <a:endParaRPr lang="en-US" altLang="zh-CN" sz="1600" b="1" i="0" dirty="0">
              <a:solidFill>
                <a:srgbClr val="333333"/>
              </a:solidFill>
              <a:effectLst/>
              <a:latin typeface="Verdana" panose="020B0604030504040204" pitchFamily="34" charset="0"/>
            </a:endParaRPr>
          </a:p>
          <a:p>
            <a:pPr>
              <a:lnSpc>
                <a:spcPct val="200000"/>
              </a:lnSpc>
            </a:pPr>
            <a:r>
              <a:rPr lang="zh-CN" altLang="en-US" sz="1600" b="0" i="0" dirty="0">
                <a:solidFill>
                  <a:srgbClr val="000000"/>
                </a:solidFill>
                <a:effectLst/>
                <a:latin typeface="Verdana" panose="020B0604030504040204" pitchFamily="34" charset="0"/>
              </a:rPr>
              <a:t>在侯选区域的基础上提取出更高级、更抽象的特征，这些高级特征是作为下一步的分类器、回归的输入数据。</a:t>
            </a:r>
            <a:endParaRPr lang="en-US" altLang="zh-CN" sz="1600" b="1" dirty="0">
              <a:solidFill>
                <a:srgbClr val="FF0000"/>
              </a:solidFill>
              <a:latin typeface="-apple-system"/>
            </a:endParaRPr>
          </a:p>
          <a:p>
            <a:pPr algn="just">
              <a:lnSpc>
                <a:spcPct val="200000"/>
              </a:lnSpc>
            </a:pPr>
            <a:endParaRPr lang="zh-CN" altLang="en-US" sz="900" dirty="0">
              <a:latin typeface="Arial" panose="020B0604020202020204" pitchFamily="34" charset="0"/>
              <a:ea typeface="微软雅黑" panose="020B0503020204020204" pitchFamily="34" charset="-122"/>
            </a:endParaRPr>
          </a:p>
        </p:txBody>
      </p:sp>
      <p:pic>
        <p:nvPicPr>
          <p:cNvPr id="3074" name="Picture 2">
            <a:extLst>
              <a:ext uri="{FF2B5EF4-FFF2-40B4-BE49-F238E27FC236}">
                <a16:creationId xmlns:a16="http://schemas.microsoft.com/office/drawing/2014/main" id="{A29B54FF-7E9C-C0C3-C17F-49EBB01E9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37056"/>
            <a:ext cx="9144000" cy="241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1124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论文结构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825910"/>
            <a:ext cx="7971504" cy="2971519"/>
          </a:xfrm>
          <a:prstGeom prst="rect">
            <a:avLst/>
          </a:prstGeom>
          <a:noFill/>
        </p:spPr>
        <p:txBody>
          <a:bodyPr wrap="square" rtlCol="0">
            <a:spAutoFit/>
          </a:bodyPr>
          <a:lstStyle/>
          <a:p>
            <a:pPr algn="l">
              <a:lnSpc>
                <a:spcPct val="200000"/>
              </a:lnSpc>
            </a:pPr>
            <a:r>
              <a:rPr lang="zh-CN" altLang="en-US" sz="1600" b="1" i="0" dirty="0">
                <a:solidFill>
                  <a:srgbClr val="333333"/>
                </a:solidFill>
                <a:effectLst/>
                <a:latin typeface="Verdana" panose="020B0604030504040204" pitchFamily="34" charset="0"/>
              </a:rPr>
              <a:t>特征向量训练分类器</a:t>
            </a:r>
            <a:r>
              <a:rPr lang="en-US" altLang="zh-CN" sz="1600" b="1" i="0" dirty="0">
                <a:solidFill>
                  <a:srgbClr val="333333"/>
                </a:solidFill>
                <a:effectLst/>
                <a:latin typeface="Verdana" panose="020B0604030504040204" pitchFamily="34" charset="0"/>
              </a:rPr>
              <a:t>SVM</a:t>
            </a:r>
            <a:r>
              <a:rPr lang="zh-CN" altLang="en-US" sz="1600" b="1" i="0" dirty="0">
                <a:solidFill>
                  <a:srgbClr val="333333"/>
                </a:solidFill>
                <a:effectLst/>
                <a:latin typeface="Verdana" panose="020B0604030504040204" pitchFamily="34" charset="0"/>
              </a:rPr>
              <a:t>：</a:t>
            </a:r>
            <a:endParaRPr lang="en-US" altLang="zh-CN" sz="1600" b="1" dirty="0">
              <a:solidFill>
                <a:srgbClr val="FF0000"/>
              </a:solidFill>
              <a:latin typeface="-apple-system"/>
            </a:endParaRPr>
          </a:p>
          <a:p>
            <a:pPr algn="just">
              <a:lnSpc>
                <a:spcPct val="200000"/>
              </a:lnSpc>
            </a:pPr>
            <a:r>
              <a:rPr lang="zh-CN" altLang="en-US" sz="1600" b="0" i="0" dirty="0">
                <a:solidFill>
                  <a:srgbClr val="000000"/>
                </a:solidFill>
                <a:effectLst/>
                <a:latin typeface="Verdana" panose="020B0604030504040204" pitchFamily="34" charset="0"/>
              </a:rPr>
              <a:t>假设一张图片得到</a:t>
            </a:r>
            <a:r>
              <a:rPr lang="en-US" altLang="zh-CN" sz="1600" b="0" i="0" dirty="0">
                <a:solidFill>
                  <a:srgbClr val="000000"/>
                </a:solidFill>
                <a:effectLst/>
                <a:latin typeface="Verdana" panose="020B0604030504040204" pitchFamily="34" charset="0"/>
              </a:rPr>
              <a:t>2000</a:t>
            </a:r>
            <a:r>
              <a:rPr lang="zh-CN" altLang="en-US" sz="1600" b="0" i="0" dirty="0">
                <a:solidFill>
                  <a:srgbClr val="000000"/>
                </a:solidFill>
                <a:effectLst/>
                <a:latin typeface="Verdana" panose="020B0604030504040204" pitchFamily="34" charset="0"/>
              </a:rPr>
              <a:t>个侯选区域，那么提取出来的就是</a:t>
            </a:r>
            <a:r>
              <a:rPr lang="en-US" altLang="zh-CN" sz="1600" b="0" i="0" dirty="0">
                <a:solidFill>
                  <a:srgbClr val="000000"/>
                </a:solidFill>
                <a:effectLst/>
                <a:latin typeface="Verdana" panose="020B0604030504040204" pitchFamily="34" charset="0"/>
              </a:rPr>
              <a:t>2000 x 4096</a:t>
            </a:r>
            <a:r>
              <a:rPr lang="zh-CN" altLang="en-US" sz="1600" b="0" i="0" dirty="0">
                <a:solidFill>
                  <a:srgbClr val="000000"/>
                </a:solidFill>
                <a:effectLst/>
                <a:latin typeface="Verdana" panose="020B0604030504040204" pitchFamily="34" charset="0"/>
              </a:rPr>
              <a:t>这样的特征向量（</a:t>
            </a:r>
            <a:r>
              <a:rPr lang="en-US" altLang="zh-CN" sz="1600" b="0" i="0" dirty="0">
                <a:solidFill>
                  <a:srgbClr val="000000"/>
                </a:solidFill>
                <a:effectLst/>
                <a:latin typeface="Verdana" panose="020B0604030504040204" pitchFamily="34" charset="0"/>
              </a:rPr>
              <a:t>R-CNN</a:t>
            </a:r>
            <a:r>
              <a:rPr lang="zh-CN" altLang="en-US" sz="1600" b="0" i="0" dirty="0">
                <a:solidFill>
                  <a:srgbClr val="000000"/>
                </a:solidFill>
                <a:effectLst/>
                <a:latin typeface="Verdana" panose="020B0604030504040204" pitchFamily="34" charset="0"/>
              </a:rPr>
              <a:t>当中默认</a:t>
            </a:r>
            <a:r>
              <a:rPr lang="en-US" altLang="zh-CN" sz="1600" b="0" i="0" dirty="0">
                <a:solidFill>
                  <a:srgbClr val="000000"/>
                </a:solidFill>
                <a:effectLst/>
                <a:latin typeface="Verdana" panose="020B0604030504040204" pitchFamily="34" charset="0"/>
              </a:rPr>
              <a:t>CNN</a:t>
            </a:r>
            <a:r>
              <a:rPr lang="zh-CN" altLang="en-US" sz="1600" b="0" i="0" dirty="0">
                <a:solidFill>
                  <a:srgbClr val="000000"/>
                </a:solidFill>
                <a:effectLst/>
                <a:latin typeface="Verdana" panose="020B0604030504040204" pitchFamily="34" charset="0"/>
              </a:rPr>
              <a:t>层输出</a:t>
            </a:r>
            <a:r>
              <a:rPr lang="en-US" altLang="zh-CN" sz="1600" b="0" i="0" dirty="0">
                <a:solidFill>
                  <a:srgbClr val="000000"/>
                </a:solidFill>
                <a:effectLst/>
                <a:latin typeface="Verdana" panose="020B0604030504040204" pitchFamily="34" charset="0"/>
              </a:rPr>
              <a:t>4096</a:t>
            </a:r>
            <a:r>
              <a:rPr lang="zh-CN" altLang="en-US" sz="1600" b="0" i="0" dirty="0">
                <a:solidFill>
                  <a:srgbClr val="000000"/>
                </a:solidFill>
                <a:effectLst/>
                <a:latin typeface="Verdana" panose="020B0604030504040204" pitchFamily="34" charset="0"/>
              </a:rPr>
              <a:t>特征向量）。</a:t>
            </a:r>
            <a:endParaRPr lang="en-US" altLang="zh-CN" sz="1600" b="0" i="0" dirty="0">
              <a:solidFill>
                <a:srgbClr val="000000"/>
              </a:solidFill>
              <a:effectLst/>
              <a:latin typeface="Verdana" panose="020B0604030504040204" pitchFamily="34" charset="0"/>
            </a:endParaRPr>
          </a:p>
          <a:p>
            <a:pPr algn="just">
              <a:lnSpc>
                <a:spcPct val="200000"/>
              </a:lnSpc>
            </a:pPr>
            <a:r>
              <a:rPr lang="zh-CN" altLang="en-US" sz="1600" b="0" i="0" dirty="0">
                <a:solidFill>
                  <a:srgbClr val="000000"/>
                </a:solidFill>
                <a:effectLst/>
                <a:latin typeface="Verdana" panose="020B0604030504040204" pitchFamily="34" charset="0"/>
              </a:rPr>
              <a:t>最后需要对这些特征进行分类，</a:t>
            </a:r>
            <a:r>
              <a:rPr lang="en-US" altLang="zh-CN" sz="1600" i="0" dirty="0">
                <a:solidFill>
                  <a:srgbClr val="000000"/>
                </a:solidFill>
                <a:effectLst/>
                <a:latin typeface="Verdana" panose="020B0604030504040204" pitchFamily="34" charset="0"/>
              </a:rPr>
              <a:t>R-CNN</a:t>
            </a:r>
            <a:r>
              <a:rPr lang="zh-CN" altLang="en-US" sz="1600" i="0" dirty="0">
                <a:solidFill>
                  <a:srgbClr val="000000"/>
                </a:solidFill>
                <a:effectLst/>
                <a:latin typeface="Verdana" panose="020B0604030504040204" pitchFamily="34" charset="0"/>
              </a:rPr>
              <a:t>选用</a:t>
            </a:r>
            <a:r>
              <a:rPr lang="en-US" altLang="zh-CN" sz="1600" i="0" dirty="0">
                <a:solidFill>
                  <a:srgbClr val="000000"/>
                </a:solidFill>
                <a:effectLst/>
                <a:latin typeface="Verdana" panose="020B0604030504040204" pitchFamily="34" charset="0"/>
              </a:rPr>
              <a:t>SVM</a:t>
            </a:r>
            <a:r>
              <a:rPr lang="zh-CN" altLang="en-US" sz="1600" i="0" dirty="0">
                <a:solidFill>
                  <a:srgbClr val="000000"/>
                </a:solidFill>
                <a:effectLst/>
                <a:latin typeface="Verdana" panose="020B0604030504040204" pitchFamily="34" charset="0"/>
              </a:rPr>
              <a:t>进行二分类。</a:t>
            </a:r>
            <a:endParaRPr lang="en-US" altLang="zh-CN" sz="1600" i="0" dirty="0">
              <a:solidFill>
                <a:srgbClr val="000000"/>
              </a:solidFill>
              <a:effectLst/>
              <a:latin typeface="Verdana" panose="020B0604030504040204" pitchFamily="34" charset="0"/>
            </a:endParaRPr>
          </a:p>
          <a:p>
            <a:pPr algn="just">
              <a:lnSpc>
                <a:spcPct val="200000"/>
              </a:lnSpc>
            </a:pPr>
            <a:r>
              <a:rPr lang="zh-CN" altLang="en-US" sz="1600" i="0" dirty="0">
                <a:solidFill>
                  <a:srgbClr val="000000"/>
                </a:solidFill>
                <a:effectLst/>
                <a:latin typeface="Verdana" panose="020B0604030504040204" pitchFamily="34" charset="0"/>
              </a:rPr>
              <a:t>假设检测</a:t>
            </a:r>
            <a:r>
              <a:rPr lang="en-US" altLang="zh-CN" sz="1600" i="0" dirty="0">
                <a:solidFill>
                  <a:srgbClr val="000000"/>
                </a:solidFill>
                <a:effectLst/>
                <a:latin typeface="Verdana" panose="020B0604030504040204" pitchFamily="34" charset="0"/>
              </a:rPr>
              <a:t>N</a:t>
            </a:r>
            <a:r>
              <a:rPr lang="zh-CN" altLang="en-US" sz="1600" i="0" dirty="0">
                <a:solidFill>
                  <a:srgbClr val="000000"/>
                </a:solidFill>
                <a:effectLst/>
                <a:latin typeface="Verdana" panose="020B0604030504040204" pitchFamily="34" charset="0"/>
              </a:rPr>
              <a:t>个类别，那么会提供</a:t>
            </a:r>
            <a:r>
              <a:rPr lang="en-US" altLang="zh-CN" sz="1600" i="0" dirty="0">
                <a:solidFill>
                  <a:srgbClr val="000000"/>
                </a:solidFill>
                <a:effectLst/>
                <a:latin typeface="Verdana" panose="020B0604030504040204" pitchFamily="34" charset="0"/>
              </a:rPr>
              <a:t>20</a:t>
            </a:r>
            <a:r>
              <a:rPr lang="zh-CN" altLang="en-US" sz="1600" i="0" dirty="0">
                <a:solidFill>
                  <a:srgbClr val="000000"/>
                </a:solidFill>
                <a:effectLst/>
                <a:latin typeface="Verdana" panose="020B0604030504040204" pitchFamily="34" charset="0"/>
              </a:rPr>
              <a:t>个不同类别的</a:t>
            </a:r>
            <a:r>
              <a:rPr lang="en-US" altLang="zh-CN" sz="1600" i="0" dirty="0">
                <a:solidFill>
                  <a:srgbClr val="000000"/>
                </a:solidFill>
                <a:effectLst/>
                <a:latin typeface="Verdana" panose="020B0604030504040204" pitchFamily="34" charset="0"/>
              </a:rPr>
              <a:t>SVM</a:t>
            </a:r>
            <a:r>
              <a:rPr lang="zh-CN" altLang="en-US" sz="1600" i="0" dirty="0">
                <a:solidFill>
                  <a:srgbClr val="000000"/>
                </a:solidFill>
                <a:effectLst/>
                <a:latin typeface="Verdana" panose="020B0604030504040204" pitchFamily="34" charset="0"/>
              </a:rPr>
              <a:t>分类器，每个分类器都会对</a:t>
            </a:r>
            <a:r>
              <a:rPr lang="en-US" altLang="zh-CN" sz="1600" i="0" dirty="0">
                <a:solidFill>
                  <a:srgbClr val="000000"/>
                </a:solidFill>
                <a:effectLst/>
                <a:latin typeface="Verdana" panose="020B0604030504040204" pitchFamily="34" charset="0"/>
              </a:rPr>
              <a:t>2000</a:t>
            </a:r>
            <a:r>
              <a:rPr lang="zh-CN" altLang="en-US" sz="1600" i="0" dirty="0">
                <a:solidFill>
                  <a:srgbClr val="000000"/>
                </a:solidFill>
                <a:effectLst/>
                <a:latin typeface="Verdana" panose="020B0604030504040204" pitchFamily="34" charset="0"/>
              </a:rPr>
              <a:t>个候选区域的特征向量分别判断一次，这样得出</a:t>
            </a:r>
            <a:r>
              <a:rPr lang="en-US" altLang="zh-CN" sz="1600" i="0" dirty="0">
                <a:solidFill>
                  <a:srgbClr val="000000"/>
                </a:solidFill>
                <a:effectLst/>
                <a:latin typeface="Verdana" panose="020B0604030504040204" pitchFamily="34" charset="0"/>
              </a:rPr>
              <a:t>[2000, 20]</a:t>
            </a:r>
            <a:r>
              <a:rPr lang="zh-CN" altLang="en-US" sz="1600" i="0" dirty="0">
                <a:solidFill>
                  <a:srgbClr val="000000"/>
                </a:solidFill>
                <a:effectLst/>
                <a:latin typeface="Verdana" panose="020B0604030504040204" pitchFamily="34" charset="0"/>
              </a:rPr>
              <a:t>的得分矩阵</a:t>
            </a:r>
            <a:r>
              <a:rPr lang="zh-CN" altLang="en-US" sz="1600" dirty="0">
                <a:solidFill>
                  <a:srgbClr val="000000"/>
                </a:solidFill>
                <a:latin typeface="Verdana" panose="020B0604030504040204" pitchFamily="34" charset="0"/>
              </a:rPr>
              <a:t>。</a:t>
            </a:r>
            <a:endParaRPr lang="zh-CN" altLang="en-US"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5458174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论文结构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4098" name="Picture 2">
            <a:extLst>
              <a:ext uri="{FF2B5EF4-FFF2-40B4-BE49-F238E27FC236}">
                <a16:creationId xmlns:a16="http://schemas.microsoft.com/office/drawing/2014/main" id="{B3329986-39C0-967D-1E96-81BFE99B6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016" y="582468"/>
            <a:ext cx="6407969" cy="4561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9769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论文结构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4ED8A471-F896-9F88-4E36-2EA98E9A0A3A}"/>
              </a:ext>
            </a:extLst>
          </p:cNvPr>
          <p:cNvSpPr txBox="1"/>
          <p:nvPr/>
        </p:nvSpPr>
        <p:spPr>
          <a:xfrm>
            <a:off x="597310" y="870155"/>
            <a:ext cx="8015748" cy="3822072"/>
          </a:xfrm>
          <a:prstGeom prst="rect">
            <a:avLst/>
          </a:prstGeom>
          <a:noFill/>
        </p:spPr>
        <p:txBody>
          <a:bodyPr wrap="square" rtlCol="0">
            <a:spAutoFit/>
          </a:bodyPr>
          <a:lstStyle/>
          <a:p>
            <a:pPr algn="l">
              <a:lnSpc>
                <a:spcPct val="150000"/>
              </a:lnSpc>
            </a:pPr>
            <a:r>
              <a:rPr lang="zh-CN" altLang="en-US" sz="1600" b="1" i="0" dirty="0">
                <a:solidFill>
                  <a:srgbClr val="000000"/>
                </a:solidFill>
                <a:effectLst/>
                <a:latin typeface="Verdana" panose="020B0604030504040204" pitchFamily="34" charset="0"/>
              </a:rPr>
              <a:t>更通俗的解释：</a:t>
            </a:r>
          </a:p>
          <a:p>
            <a:pPr marL="285750" indent="-285750" algn="just">
              <a:lnSpc>
                <a:spcPct val="150000"/>
              </a:lnSpc>
              <a:buFont typeface="Arial" panose="020B0604020202020204" pitchFamily="34" charset="0"/>
              <a:buChar char="•"/>
            </a:pPr>
            <a:r>
              <a:rPr lang="zh-CN" altLang="en-US" sz="1600" i="0" dirty="0">
                <a:solidFill>
                  <a:srgbClr val="000000"/>
                </a:solidFill>
                <a:effectLst/>
                <a:latin typeface="Verdana" panose="020B0604030504040204" pitchFamily="34" charset="0"/>
              </a:rPr>
              <a:t>假设原图片有</a:t>
            </a:r>
            <a:r>
              <a:rPr lang="en-US" altLang="zh-CN" sz="1600" i="0" dirty="0">
                <a:solidFill>
                  <a:srgbClr val="000000"/>
                </a:solidFill>
                <a:effectLst/>
                <a:latin typeface="Verdana" panose="020B0604030504040204" pitchFamily="34" charset="0"/>
              </a:rPr>
              <a:t>2000</a:t>
            </a:r>
            <a:r>
              <a:rPr lang="zh-CN" altLang="en-US" sz="1600" i="0" dirty="0">
                <a:solidFill>
                  <a:srgbClr val="000000"/>
                </a:solidFill>
                <a:effectLst/>
                <a:latin typeface="Verdana" panose="020B0604030504040204" pitchFamily="34" charset="0"/>
              </a:rPr>
              <a:t>个候选框，将其输入进一个</a:t>
            </a:r>
            <a:r>
              <a:rPr lang="en-US" altLang="zh-CN" sz="1600" i="0" dirty="0">
                <a:solidFill>
                  <a:srgbClr val="000000"/>
                </a:solidFill>
                <a:effectLst/>
                <a:latin typeface="Verdana" panose="020B0604030504040204" pitchFamily="34" charset="0"/>
              </a:rPr>
              <a:t>CNN</a:t>
            </a:r>
            <a:r>
              <a:rPr lang="zh-CN" altLang="en-US" sz="1600" i="0" dirty="0">
                <a:solidFill>
                  <a:srgbClr val="000000"/>
                </a:solidFill>
                <a:effectLst/>
                <a:latin typeface="Verdana" panose="020B0604030504040204" pitchFamily="34" charset="0"/>
              </a:rPr>
              <a:t>中</a:t>
            </a:r>
            <a:r>
              <a:rPr lang="en-US" altLang="zh-CN" sz="1600" i="0" dirty="0">
                <a:solidFill>
                  <a:srgbClr val="000000"/>
                </a:solidFill>
                <a:effectLst/>
                <a:latin typeface="Verdana" panose="020B0604030504040204" pitchFamily="34" charset="0"/>
              </a:rPr>
              <a:t>(</a:t>
            </a:r>
            <a:r>
              <a:rPr lang="zh-CN" altLang="en-US" sz="1600" i="0" dirty="0">
                <a:solidFill>
                  <a:srgbClr val="000000"/>
                </a:solidFill>
                <a:effectLst/>
                <a:latin typeface="Verdana" panose="020B0604030504040204" pitchFamily="34" charset="0"/>
              </a:rPr>
              <a:t>进行卷积、池化</a:t>
            </a:r>
            <a:r>
              <a:rPr lang="en-US" altLang="zh-CN" sz="1600" i="0" dirty="0">
                <a:solidFill>
                  <a:srgbClr val="000000"/>
                </a:solidFill>
                <a:effectLst/>
                <a:latin typeface="Verdana" panose="020B0604030504040204" pitchFamily="34" charset="0"/>
              </a:rPr>
              <a:t>...</a:t>
            </a:r>
            <a:r>
              <a:rPr lang="zh-CN" altLang="en-US" sz="1600" i="0" dirty="0">
                <a:solidFill>
                  <a:srgbClr val="000000"/>
                </a:solidFill>
                <a:effectLst/>
                <a:latin typeface="Verdana" panose="020B0604030504040204" pitchFamily="34" charset="0"/>
              </a:rPr>
              <a:t>得到各种抽象的特征</a:t>
            </a:r>
            <a:r>
              <a:rPr lang="en-US" altLang="zh-CN" sz="1600" i="0" dirty="0">
                <a:solidFill>
                  <a:srgbClr val="000000"/>
                </a:solidFill>
                <a:effectLst/>
                <a:latin typeface="Verdana" panose="020B0604030504040204" pitchFamily="34" charset="0"/>
              </a:rPr>
              <a:t>)</a:t>
            </a:r>
            <a:r>
              <a:rPr lang="zh-CN" altLang="en-US" sz="1600" i="0" dirty="0">
                <a:solidFill>
                  <a:srgbClr val="000000"/>
                </a:solidFill>
                <a:effectLst/>
                <a:latin typeface="Verdana" panose="020B0604030504040204" pitchFamily="34" charset="0"/>
              </a:rPr>
              <a:t>，输出</a:t>
            </a:r>
            <a:r>
              <a:rPr lang="en-US" altLang="zh-CN" sz="1600" i="0" dirty="0">
                <a:solidFill>
                  <a:srgbClr val="000000"/>
                </a:solidFill>
                <a:effectLst/>
                <a:latin typeface="Verdana" panose="020B0604030504040204" pitchFamily="34" charset="0"/>
              </a:rPr>
              <a:t>2000x4096</a:t>
            </a:r>
            <a:r>
              <a:rPr lang="zh-CN" altLang="en-US" sz="1600" i="0" dirty="0">
                <a:solidFill>
                  <a:srgbClr val="000000"/>
                </a:solidFill>
                <a:effectLst/>
                <a:latin typeface="Verdana" panose="020B0604030504040204" pitchFamily="34" charset="0"/>
              </a:rPr>
              <a:t>的特征向量。</a:t>
            </a:r>
            <a:endParaRPr lang="en-US" altLang="zh-CN" sz="1600" i="0" dirty="0">
              <a:solidFill>
                <a:srgbClr val="000000"/>
              </a:solidFill>
              <a:effectLst/>
              <a:latin typeface="Verdana" panose="020B0604030504040204" pitchFamily="34" charset="0"/>
            </a:endParaRPr>
          </a:p>
          <a:p>
            <a:pPr marL="285750" indent="-285750" algn="just">
              <a:lnSpc>
                <a:spcPct val="150000"/>
              </a:lnSpc>
              <a:buFont typeface="Arial" panose="020B0604020202020204" pitchFamily="34" charset="0"/>
              <a:buChar char="•"/>
            </a:pPr>
            <a:r>
              <a:rPr lang="zh-CN" altLang="en-US" sz="1600" i="0" dirty="0">
                <a:solidFill>
                  <a:srgbClr val="000000"/>
                </a:solidFill>
                <a:effectLst/>
                <a:latin typeface="Verdana" panose="020B0604030504040204" pitchFamily="34" charset="0"/>
              </a:rPr>
              <a:t>此时找到</a:t>
            </a:r>
            <a:r>
              <a:rPr lang="en-US" altLang="zh-CN" sz="1600" i="0" dirty="0">
                <a:solidFill>
                  <a:srgbClr val="000000"/>
                </a:solidFill>
                <a:effectLst/>
                <a:latin typeface="Verdana" panose="020B0604030504040204" pitchFamily="34" charset="0"/>
              </a:rPr>
              <a:t>N</a:t>
            </a:r>
            <a:r>
              <a:rPr lang="zh-CN" altLang="en-US" sz="1600" i="0" dirty="0">
                <a:solidFill>
                  <a:srgbClr val="000000"/>
                </a:solidFill>
                <a:effectLst/>
                <a:latin typeface="Verdana" panose="020B0604030504040204" pitchFamily="34" charset="0"/>
              </a:rPr>
              <a:t>个</a:t>
            </a:r>
            <a:r>
              <a:rPr lang="en-US" altLang="zh-CN" sz="1600" i="0" dirty="0">
                <a:solidFill>
                  <a:srgbClr val="000000"/>
                </a:solidFill>
                <a:effectLst/>
                <a:latin typeface="Verdana" panose="020B0604030504040204" pitchFamily="34" charset="0"/>
              </a:rPr>
              <a:t>(</a:t>
            </a:r>
            <a:r>
              <a:rPr lang="zh-CN" altLang="en-US" sz="1600" i="0" dirty="0">
                <a:solidFill>
                  <a:srgbClr val="000000"/>
                </a:solidFill>
                <a:effectLst/>
                <a:latin typeface="Verdana" panose="020B0604030504040204" pitchFamily="34" charset="0"/>
              </a:rPr>
              <a:t>需要分类多少个找多少个，如分为</a:t>
            </a:r>
            <a:r>
              <a:rPr lang="en-US" altLang="zh-CN" sz="1600" i="0" dirty="0">
                <a:solidFill>
                  <a:srgbClr val="000000"/>
                </a:solidFill>
                <a:effectLst/>
                <a:latin typeface="Verdana" panose="020B0604030504040204" pitchFamily="34" charset="0"/>
              </a:rPr>
              <a:t>20</a:t>
            </a:r>
            <a:r>
              <a:rPr lang="zh-CN" altLang="en-US" sz="1600" i="0" dirty="0">
                <a:solidFill>
                  <a:srgbClr val="000000"/>
                </a:solidFill>
                <a:effectLst/>
                <a:latin typeface="Verdana" panose="020B0604030504040204" pitchFamily="34" charset="0"/>
              </a:rPr>
              <a:t>类</a:t>
            </a:r>
            <a:r>
              <a:rPr lang="en-US" altLang="zh-CN" sz="1600" i="0" dirty="0">
                <a:solidFill>
                  <a:srgbClr val="000000"/>
                </a:solidFill>
                <a:effectLst/>
                <a:latin typeface="Verdana" panose="020B0604030504040204" pitchFamily="34" charset="0"/>
              </a:rPr>
              <a:t>)SVM</a:t>
            </a:r>
            <a:r>
              <a:rPr lang="zh-CN" altLang="en-US" sz="1600" i="0" dirty="0">
                <a:solidFill>
                  <a:srgbClr val="000000"/>
                </a:solidFill>
                <a:effectLst/>
                <a:latin typeface="Verdana" panose="020B0604030504040204" pitchFamily="34" charset="0"/>
              </a:rPr>
              <a:t>分类器，每个分类器都会对</a:t>
            </a:r>
            <a:r>
              <a:rPr lang="en-US" altLang="zh-CN" sz="1600" i="0" dirty="0">
                <a:solidFill>
                  <a:srgbClr val="000000"/>
                </a:solidFill>
                <a:effectLst/>
                <a:latin typeface="Verdana" panose="020B0604030504040204" pitchFamily="34" charset="0"/>
              </a:rPr>
              <a:t>2000</a:t>
            </a:r>
            <a:r>
              <a:rPr lang="zh-CN" altLang="en-US" sz="1600" i="0" dirty="0">
                <a:solidFill>
                  <a:srgbClr val="000000"/>
                </a:solidFill>
                <a:effectLst/>
                <a:latin typeface="Verdana" panose="020B0604030504040204" pitchFamily="34" charset="0"/>
              </a:rPr>
              <a:t>个候选区域的特征向量分别判断一次，即</a:t>
            </a:r>
            <a:r>
              <a:rPr lang="en-US" altLang="zh-CN" sz="1600" i="0" dirty="0">
                <a:solidFill>
                  <a:srgbClr val="000000"/>
                </a:solidFill>
                <a:effectLst/>
                <a:latin typeface="Verdana" panose="020B0604030504040204" pitchFamily="34" charset="0"/>
              </a:rPr>
              <a:t>2000x4094</a:t>
            </a:r>
            <a:r>
              <a:rPr lang="zh-CN" altLang="en-US" sz="1600" i="0" dirty="0">
                <a:solidFill>
                  <a:srgbClr val="000000"/>
                </a:solidFill>
                <a:effectLst/>
                <a:latin typeface="Verdana" panose="020B0604030504040204" pitchFamily="34" charset="0"/>
              </a:rPr>
              <a:t>的特征向量分别与</a:t>
            </a:r>
            <a:r>
              <a:rPr lang="en-US" altLang="zh-CN" sz="1600" i="0" dirty="0">
                <a:solidFill>
                  <a:srgbClr val="000000"/>
                </a:solidFill>
                <a:effectLst/>
                <a:latin typeface="Verdana" panose="020B0604030504040204" pitchFamily="34" charset="0"/>
              </a:rPr>
              <a:t>N</a:t>
            </a:r>
            <a:r>
              <a:rPr lang="zh-CN" altLang="en-US" sz="1600" i="0" dirty="0">
                <a:solidFill>
                  <a:srgbClr val="000000"/>
                </a:solidFill>
                <a:effectLst/>
                <a:latin typeface="Verdana" panose="020B0604030504040204" pitchFamily="34" charset="0"/>
              </a:rPr>
              <a:t>个不同类的</a:t>
            </a:r>
            <a:r>
              <a:rPr lang="en-US" altLang="zh-CN" sz="1600" i="0" dirty="0">
                <a:solidFill>
                  <a:srgbClr val="000000"/>
                </a:solidFill>
                <a:effectLst/>
                <a:latin typeface="Verdana" panose="020B0604030504040204" pitchFamily="34" charset="0"/>
              </a:rPr>
              <a:t>SVM</a:t>
            </a:r>
            <a:r>
              <a:rPr lang="zh-CN" altLang="en-US" sz="1600" i="0" dirty="0">
                <a:solidFill>
                  <a:srgbClr val="000000"/>
                </a:solidFill>
                <a:effectLst/>
                <a:latin typeface="Verdana" panose="020B0604030504040204" pitchFamily="34" charset="0"/>
              </a:rPr>
              <a:t>分类器，然后再得到最终的得分矩阵，矩阵默认</a:t>
            </a:r>
            <a:r>
              <a:rPr lang="en-US" altLang="zh-CN" sz="1600" i="0" dirty="0">
                <a:solidFill>
                  <a:srgbClr val="000000"/>
                </a:solidFill>
                <a:effectLst/>
                <a:latin typeface="Verdana" panose="020B0604030504040204" pitchFamily="34" charset="0"/>
              </a:rPr>
              <a:t>N</a:t>
            </a:r>
            <a:r>
              <a:rPr lang="zh-CN" altLang="en-US" sz="1600" i="0" dirty="0">
                <a:solidFill>
                  <a:srgbClr val="000000"/>
                </a:solidFill>
                <a:effectLst/>
                <a:latin typeface="Verdana" panose="020B0604030504040204" pitchFamily="34" charset="0"/>
              </a:rPr>
              <a:t>行</a:t>
            </a:r>
            <a:r>
              <a:rPr lang="en-US" altLang="zh-CN" sz="1600" i="0" dirty="0">
                <a:solidFill>
                  <a:srgbClr val="000000"/>
                </a:solidFill>
                <a:effectLst/>
                <a:latin typeface="Verdana" panose="020B0604030504040204" pitchFamily="34" charset="0"/>
              </a:rPr>
              <a:t>(</a:t>
            </a:r>
            <a:r>
              <a:rPr lang="zh-CN" altLang="en-US" sz="1600" i="0" dirty="0">
                <a:solidFill>
                  <a:srgbClr val="000000"/>
                </a:solidFill>
                <a:effectLst/>
                <a:latin typeface="Verdana" panose="020B0604030504040204" pitchFamily="34" charset="0"/>
              </a:rPr>
              <a:t>代表</a:t>
            </a:r>
            <a:r>
              <a:rPr lang="en-US" altLang="zh-CN" sz="1600" i="0" dirty="0">
                <a:solidFill>
                  <a:srgbClr val="000000"/>
                </a:solidFill>
                <a:effectLst/>
                <a:latin typeface="Verdana" panose="020B0604030504040204" pitchFamily="34" charset="0"/>
              </a:rPr>
              <a:t>N</a:t>
            </a:r>
            <a:r>
              <a:rPr lang="zh-CN" altLang="en-US" sz="1600" i="0" dirty="0">
                <a:solidFill>
                  <a:srgbClr val="000000"/>
                </a:solidFill>
                <a:effectLst/>
                <a:latin typeface="Verdana" panose="020B0604030504040204" pitchFamily="34" charset="0"/>
              </a:rPr>
              <a:t>类</a:t>
            </a:r>
            <a:r>
              <a:rPr lang="en-US" altLang="zh-CN" sz="1600" i="0" dirty="0">
                <a:solidFill>
                  <a:srgbClr val="000000"/>
                </a:solidFill>
                <a:effectLst/>
                <a:latin typeface="Verdana" panose="020B0604030504040204" pitchFamily="34" charset="0"/>
              </a:rPr>
              <a:t>)</a:t>
            </a:r>
            <a:r>
              <a:rPr lang="zh-CN" altLang="en-US" sz="1600" i="0" dirty="0">
                <a:solidFill>
                  <a:srgbClr val="000000"/>
                </a:solidFill>
                <a:effectLst/>
                <a:latin typeface="Verdana" panose="020B0604030504040204" pitchFamily="34" charset="0"/>
              </a:rPr>
              <a:t>，</a:t>
            </a:r>
            <a:r>
              <a:rPr lang="en-US" altLang="zh-CN" sz="1600" i="0" dirty="0">
                <a:solidFill>
                  <a:srgbClr val="000000"/>
                </a:solidFill>
                <a:effectLst/>
                <a:latin typeface="Verdana" panose="020B0604030504040204" pitchFamily="34" charset="0"/>
              </a:rPr>
              <a:t>2000</a:t>
            </a:r>
            <a:r>
              <a:rPr lang="zh-CN" altLang="en-US" sz="1600" i="0" dirty="0">
                <a:solidFill>
                  <a:srgbClr val="000000"/>
                </a:solidFill>
                <a:effectLst/>
                <a:latin typeface="Verdana" panose="020B0604030504040204" pitchFamily="34" charset="0"/>
              </a:rPr>
              <a:t>列</a:t>
            </a:r>
            <a:r>
              <a:rPr lang="en-US" altLang="zh-CN" sz="1600" i="0" dirty="0">
                <a:solidFill>
                  <a:srgbClr val="000000"/>
                </a:solidFill>
                <a:effectLst/>
                <a:latin typeface="Verdana" panose="020B0604030504040204" pitchFamily="34" charset="0"/>
              </a:rPr>
              <a:t>(2000</a:t>
            </a:r>
            <a:r>
              <a:rPr lang="zh-CN" altLang="en-US" sz="1600" i="0" dirty="0">
                <a:solidFill>
                  <a:srgbClr val="000000"/>
                </a:solidFill>
                <a:effectLst/>
                <a:latin typeface="Verdana" panose="020B0604030504040204" pitchFamily="34" charset="0"/>
              </a:rPr>
              <a:t>个候选区</a:t>
            </a:r>
            <a:r>
              <a:rPr lang="en-US" altLang="zh-CN" sz="1600" i="0" dirty="0">
                <a:solidFill>
                  <a:srgbClr val="000000"/>
                </a:solidFill>
                <a:effectLst/>
                <a:latin typeface="Verdana" panose="020B0604030504040204" pitchFamily="34" charset="0"/>
              </a:rPr>
              <a:t>)</a:t>
            </a:r>
            <a:r>
              <a:rPr lang="zh-CN" altLang="en-US" sz="1600" i="0" dirty="0">
                <a:solidFill>
                  <a:srgbClr val="000000"/>
                </a:solidFill>
                <a:effectLst/>
                <a:latin typeface="Verdana" panose="020B0604030504040204" pitchFamily="34" charset="0"/>
              </a:rPr>
              <a:t>，其中一共是</a:t>
            </a:r>
            <a:r>
              <a:rPr lang="en-US" altLang="zh-CN" sz="1600" i="0" dirty="0">
                <a:solidFill>
                  <a:srgbClr val="000000"/>
                </a:solidFill>
                <a:effectLst/>
                <a:latin typeface="Verdana" panose="020B0604030504040204" pitchFamily="34" charset="0"/>
              </a:rPr>
              <a:t>2000N</a:t>
            </a:r>
            <a:r>
              <a:rPr lang="zh-CN" altLang="en-US" sz="1600" i="0" dirty="0">
                <a:solidFill>
                  <a:srgbClr val="000000"/>
                </a:solidFill>
                <a:effectLst/>
                <a:latin typeface="Verdana" panose="020B0604030504040204" pitchFamily="34" charset="0"/>
              </a:rPr>
              <a:t>个</a:t>
            </a:r>
            <a:r>
              <a:rPr lang="en-US" altLang="zh-CN" sz="1600" i="0" dirty="0">
                <a:solidFill>
                  <a:srgbClr val="000000"/>
                </a:solidFill>
                <a:effectLst/>
                <a:latin typeface="Verdana" panose="020B0604030504040204" pitchFamily="34" charset="0"/>
              </a:rPr>
              <a:t>"</a:t>
            </a:r>
            <a:r>
              <a:rPr lang="zh-CN" altLang="en-US" sz="1600" i="0" dirty="0">
                <a:solidFill>
                  <a:srgbClr val="000000"/>
                </a:solidFill>
                <a:effectLst/>
                <a:latin typeface="Verdana" panose="020B0604030504040204" pitchFamily="34" charset="0"/>
              </a:rPr>
              <a:t>数</a:t>
            </a:r>
            <a:r>
              <a:rPr lang="en-US" altLang="zh-CN" sz="1600" i="0" dirty="0">
                <a:solidFill>
                  <a:srgbClr val="000000"/>
                </a:solidFill>
                <a:effectLst/>
                <a:latin typeface="Verdana" panose="020B0604030504040204" pitchFamily="34" charset="0"/>
              </a:rPr>
              <a:t>"</a:t>
            </a:r>
            <a:r>
              <a:rPr lang="zh-CN" altLang="en-US" sz="1600" i="0" dirty="0">
                <a:solidFill>
                  <a:srgbClr val="000000"/>
                </a:solidFill>
                <a:effectLst/>
                <a:latin typeface="Verdana" panose="020B0604030504040204" pitchFamily="34" charset="0"/>
              </a:rPr>
              <a:t>，这些</a:t>
            </a:r>
            <a:r>
              <a:rPr lang="en-US" altLang="zh-CN" sz="1600" i="0" dirty="0">
                <a:solidFill>
                  <a:srgbClr val="000000"/>
                </a:solidFill>
                <a:effectLst/>
                <a:latin typeface="Verdana" panose="020B0604030504040204" pitchFamily="34" charset="0"/>
              </a:rPr>
              <a:t>"</a:t>
            </a:r>
            <a:r>
              <a:rPr lang="zh-CN" altLang="en-US" sz="1600" i="0" dirty="0">
                <a:solidFill>
                  <a:srgbClr val="000000"/>
                </a:solidFill>
                <a:effectLst/>
                <a:latin typeface="Verdana" panose="020B0604030504040204" pitchFamily="34" charset="0"/>
              </a:rPr>
              <a:t>数</a:t>
            </a:r>
            <a:r>
              <a:rPr lang="en-US" altLang="zh-CN" sz="1600" i="0" dirty="0">
                <a:solidFill>
                  <a:srgbClr val="000000"/>
                </a:solidFill>
                <a:effectLst/>
                <a:latin typeface="Verdana" panose="020B0604030504040204" pitchFamily="34" charset="0"/>
              </a:rPr>
              <a:t>"</a:t>
            </a:r>
            <a:r>
              <a:rPr lang="zh-CN" altLang="en-US" sz="1600" i="0" dirty="0">
                <a:solidFill>
                  <a:srgbClr val="000000"/>
                </a:solidFill>
                <a:effectLst/>
                <a:latin typeface="Verdana" panose="020B0604030504040204" pitchFamily="34" charset="0"/>
              </a:rPr>
              <a:t>即该候选区属于某一类的概率。</a:t>
            </a:r>
            <a:endParaRPr lang="en-US" altLang="zh-CN" sz="1600" i="0" dirty="0">
              <a:solidFill>
                <a:srgbClr val="000000"/>
              </a:solidFill>
              <a:effectLst/>
              <a:latin typeface="Verdana" panose="020B0604030504040204" pitchFamily="34" charset="0"/>
            </a:endParaRPr>
          </a:p>
          <a:p>
            <a:pPr algn="just">
              <a:lnSpc>
                <a:spcPct val="150000"/>
              </a:lnSpc>
            </a:pPr>
            <a:r>
              <a:rPr lang="zh-CN" altLang="en-US" sz="1600" b="1" i="0" dirty="0">
                <a:solidFill>
                  <a:srgbClr val="000000"/>
                </a:solidFill>
                <a:effectLst/>
                <a:latin typeface="Verdana" panose="020B0604030504040204" pitchFamily="34" charset="0"/>
              </a:rPr>
              <a:t>每个</a:t>
            </a:r>
            <a:r>
              <a:rPr lang="en-US" altLang="zh-CN" sz="1600" b="1" i="0" dirty="0">
                <a:solidFill>
                  <a:srgbClr val="000000"/>
                </a:solidFill>
                <a:effectLst/>
                <a:latin typeface="Verdana" panose="020B0604030504040204" pitchFamily="34" charset="0"/>
              </a:rPr>
              <a:t>SVM</a:t>
            </a:r>
            <a:r>
              <a:rPr lang="zh-CN" altLang="en-US" sz="1600" b="1" i="0" dirty="0">
                <a:solidFill>
                  <a:srgbClr val="000000"/>
                </a:solidFill>
                <a:effectLst/>
                <a:latin typeface="Verdana" panose="020B0604030504040204" pitchFamily="34" charset="0"/>
              </a:rPr>
              <a:t>分类器做的事情：</a:t>
            </a:r>
            <a:endParaRPr lang="en-US" altLang="zh-CN" sz="1600" b="1" i="0" dirty="0">
              <a:solidFill>
                <a:srgbClr val="000000"/>
              </a:solidFill>
              <a:effectLst/>
              <a:latin typeface="Verdana" panose="020B0604030504040204" pitchFamily="34" charset="0"/>
            </a:endParaRPr>
          </a:p>
          <a:p>
            <a:pPr marL="285750" indent="-285750" algn="just">
              <a:lnSpc>
                <a:spcPct val="150000"/>
              </a:lnSpc>
              <a:buFont typeface="Arial" panose="020B0604020202020204" pitchFamily="34" charset="0"/>
              <a:buChar char="•"/>
            </a:pPr>
            <a:r>
              <a:rPr lang="zh-CN" altLang="en-US" sz="1600" i="0" dirty="0">
                <a:solidFill>
                  <a:srgbClr val="000000"/>
                </a:solidFill>
                <a:effectLst/>
                <a:latin typeface="Verdana" panose="020B0604030504040204" pitchFamily="34" charset="0"/>
              </a:rPr>
              <a:t>判断</a:t>
            </a:r>
            <a:r>
              <a:rPr lang="en-US" altLang="zh-CN" sz="1600" i="0" dirty="0">
                <a:solidFill>
                  <a:srgbClr val="000000"/>
                </a:solidFill>
                <a:effectLst/>
                <a:latin typeface="Verdana" panose="020B0604030504040204" pitchFamily="34" charset="0"/>
              </a:rPr>
              <a:t>2000</a:t>
            </a:r>
            <a:r>
              <a:rPr lang="zh-CN" altLang="en-US" sz="1600" i="0" dirty="0">
                <a:solidFill>
                  <a:srgbClr val="000000"/>
                </a:solidFill>
                <a:effectLst/>
                <a:latin typeface="Verdana" panose="020B0604030504040204" pitchFamily="34" charset="0"/>
              </a:rPr>
              <a:t>个候选区域是某类别，还是背景</a:t>
            </a:r>
          </a:p>
        </p:txBody>
      </p:sp>
    </p:spTree>
    <p:extLst>
      <p:ext uri="{BB962C8B-B14F-4D97-AF65-F5344CB8AC3E}">
        <p14:creationId xmlns:p14="http://schemas.microsoft.com/office/powerpoint/2010/main" val="347995628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论文结构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520FAACD-3BA0-697E-E0A8-2CBFFF380273}"/>
              </a:ext>
            </a:extLst>
          </p:cNvPr>
          <p:cNvSpPr txBox="1"/>
          <p:nvPr/>
        </p:nvSpPr>
        <p:spPr>
          <a:xfrm>
            <a:off x="501585" y="698662"/>
            <a:ext cx="7912509" cy="3002297"/>
          </a:xfrm>
          <a:prstGeom prst="rect">
            <a:avLst/>
          </a:prstGeom>
          <a:noFill/>
        </p:spPr>
        <p:txBody>
          <a:bodyPr wrap="square" rtlCol="0">
            <a:spAutoFit/>
          </a:bodyPr>
          <a:lstStyle/>
          <a:p>
            <a:pPr>
              <a:lnSpc>
                <a:spcPct val="150000"/>
              </a:lnSpc>
            </a:pPr>
            <a:r>
              <a:rPr lang="zh-CN" altLang="en-US" sz="1600" b="1" i="0" dirty="0">
                <a:solidFill>
                  <a:srgbClr val="333333"/>
                </a:solidFill>
                <a:effectLst/>
                <a:latin typeface="Verdana" panose="020B0604030504040204" pitchFamily="34" charset="0"/>
              </a:rPr>
              <a:t>非最大抑制（</a:t>
            </a:r>
            <a:r>
              <a:rPr lang="en-US" altLang="zh-CN" sz="1600" b="1" i="0" dirty="0">
                <a:solidFill>
                  <a:srgbClr val="333333"/>
                </a:solidFill>
                <a:effectLst/>
                <a:latin typeface="Verdana" panose="020B0604030504040204" pitchFamily="34" charset="0"/>
              </a:rPr>
              <a:t>NMS</a:t>
            </a:r>
            <a:r>
              <a:rPr lang="zh-CN" altLang="en-US" sz="1600" b="1" i="0" dirty="0">
                <a:solidFill>
                  <a:srgbClr val="333333"/>
                </a:solidFill>
                <a:effectLst/>
                <a:latin typeface="Verdana" panose="020B0604030504040204" pitchFamily="34" charset="0"/>
              </a:rPr>
              <a:t>）</a:t>
            </a:r>
            <a:r>
              <a:rPr lang="zh-CN" altLang="en-US" sz="1600" b="1" dirty="0">
                <a:solidFill>
                  <a:srgbClr val="333333"/>
                </a:solidFill>
                <a:latin typeface="Verdana" panose="020B0604030504040204" pitchFamily="34" charset="0"/>
              </a:rPr>
              <a:t>：</a:t>
            </a:r>
            <a:endParaRPr lang="en-US" altLang="zh-CN" sz="1600" b="1" dirty="0">
              <a:solidFill>
                <a:srgbClr val="333333"/>
              </a:solidFill>
              <a:latin typeface="Verdana" panose="020B0604030504040204" pitchFamily="34" charset="0"/>
            </a:endParaRPr>
          </a:p>
          <a:p>
            <a:pPr>
              <a:lnSpc>
                <a:spcPct val="150000"/>
              </a:lnSpc>
            </a:pPr>
            <a:endParaRPr lang="en-US" altLang="zh-CN" sz="1600" b="1" dirty="0">
              <a:solidFill>
                <a:srgbClr val="333333"/>
              </a:solidFill>
              <a:latin typeface="Verdana" panose="020B0604030504040204" pitchFamily="34" charset="0"/>
            </a:endParaRPr>
          </a:p>
          <a:p>
            <a:pPr>
              <a:lnSpc>
                <a:spcPct val="150000"/>
              </a:lnSpc>
            </a:pPr>
            <a:r>
              <a:rPr lang="zh-CN" altLang="en-US" sz="1600" b="0" i="0" dirty="0">
                <a:solidFill>
                  <a:srgbClr val="000000"/>
                </a:solidFill>
                <a:effectLst/>
                <a:latin typeface="Verdana" panose="020B0604030504040204" pitchFamily="34" charset="0"/>
              </a:rPr>
              <a:t>目的：</a:t>
            </a:r>
            <a:endParaRPr lang="en-US" altLang="zh-CN" sz="1600" b="0" i="0" dirty="0">
              <a:solidFill>
                <a:srgbClr val="000000"/>
              </a:solidFill>
              <a:effectLst/>
              <a:latin typeface="Verdana" panose="020B0604030504040204" pitchFamily="34" charset="0"/>
            </a:endParaRPr>
          </a:p>
          <a:p>
            <a:pPr marL="285750" indent="-285750">
              <a:lnSpc>
                <a:spcPct val="150000"/>
              </a:lnSpc>
              <a:buFont typeface="Arial" panose="020B0604020202020204" pitchFamily="34" charset="0"/>
              <a:buChar char="•"/>
            </a:pPr>
            <a:r>
              <a:rPr lang="zh-CN" altLang="en-US" sz="1600" b="0" i="0" dirty="0">
                <a:solidFill>
                  <a:srgbClr val="000000"/>
                </a:solidFill>
                <a:effectLst/>
                <a:latin typeface="Verdana" panose="020B0604030504040204" pitchFamily="34" charset="0"/>
              </a:rPr>
              <a:t>筛选候选区域，得到最终候选区域结果</a:t>
            </a:r>
            <a:endParaRPr lang="en-US" altLang="zh-CN" sz="1600" b="0" i="0" dirty="0">
              <a:solidFill>
                <a:srgbClr val="000000"/>
              </a:solidFill>
              <a:effectLst/>
              <a:latin typeface="Verdana" panose="020B0604030504040204" pitchFamily="34" charset="0"/>
            </a:endParaRPr>
          </a:p>
          <a:p>
            <a:pPr>
              <a:lnSpc>
                <a:spcPct val="150000"/>
              </a:lnSpc>
            </a:pPr>
            <a:endParaRPr lang="en-US" altLang="zh-CN" sz="1600" b="0" i="0" dirty="0">
              <a:solidFill>
                <a:srgbClr val="000000"/>
              </a:solidFill>
              <a:effectLst/>
              <a:latin typeface="Verdana" panose="020B0604030504040204" pitchFamily="34" charset="0"/>
            </a:endParaRPr>
          </a:p>
          <a:p>
            <a:pPr>
              <a:lnSpc>
                <a:spcPct val="150000"/>
              </a:lnSpc>
            </a:pPr>
            <a:r>
              <a:rPr lang="zh-CN" altLang="en-US" sz="1600" b="0" i="0" dirty="0">
                <a:solidFill>
                  <a:srgbClr val="000000"/>
                </a:solidFill>
                <a:effectLst/>
                <a:latin typeface="Verdana" panose="020B0604030504040204" pitchFamily="34" charset="0"/>
              </a:rPr>
              <a:t>迭代过程：</a:t>
            </a:r>
            <a:endParaRPr lang="en-US" altLang="zh-CN" sz="1600" b="0" i="0" dirty="0">
              <a:solidFill>
                <a:srgbClr val="000000"/>
              </a:solidFill>
              <a:effectLst/>
              <a:latin typeface="Verdana" panose="020B0604030504040204" pitchFamily="34" charset="0"/>
            </a:endParaRPr>
          </a:p>
          <a:p>
            <a:pPr marL="285750" indent="-285750">
              <a:lnSpc>
                <a:spcPct val="150000"/>
              </a:lnSpc>
              <a:buFont typeface="Arial" panose="020B0604020202020204" pitchFamily="34" charset="0"/>
              <a:buChar char="•"/>
            </a:pPr>
            <a:r>
              <a:rPr lang="zh-CN" altLang="en-US" sz="1600" b="0" i="0" dirty="0">
                <a:solidFill>
                  <a:srgbClr val="000000"/>
                </a:solidFill>
                <a:effectLst/>
                <a:latin typeface="Verdana" panose="020B0604030504040204" pitchFamily="34" charset="0"/>
              </a:rPr>
              <a:t>对于所有的</a:t>
            </a:r>
            <a:r>
              <a:rPr lang="en-US" altLang="zh-CN" sz="1600" b="0" i="0" dirty="0">
                <a:solidFill>
                  <a:srgbClr val="000000"/>
                </a:solidFill>
                <a:effectLst/>
                <a:latin typeface="Verdana" panose="020B0604030504040204" pitchFamily="34" charset="0"/>
              </a:rPr>
              <a:t>2000</a:t>
            </a:r>
            <a:r>
              <a:rPr lang="zh-CN" altLang="en-US" sz="1600" b="0" i="0" dirty="0">
                <a:solidFill>
                  <a:srgbClr val="000000"/>
                </a:solidFill>
                <a:effectLst/>
                <a:latin typeface="Verdana" panose="020B0604030504040204" pitchFamily="34" charset="0"/>
              </a:rPr>
              <a:t>个候选区域得分进行概率筛选</a:t>
            </a:r>
            <a:endParaRPr lang="en-US" altLang="zh-CN" sz="1600" b="0" i="0" dirty="0">
              <a:solidFill>
                <a:srgbClr val="000000"/>
              </a:solidFill>
              <a:effectLst/>
              <a:latin typeface="Verdana" panose="020B0604030504040204" pitchFamily="34" charset="0"/>
            </a:endParaRPr>
          </a:p>
          <a:p>
            <a:pPr marL="285750" indent="-285750">
              <a:lnSpc>
                <a:spcPct val="150000"/>
              </a:lnSpc>
              <a:buFont typeface="Arial" panose="020B0604020202020204" pitchFamily="34" charset="0"/>
              <a:buChar char="•"/>
            </a:pPr>
            <a:r>
              <a:rPr lang="zh-CN" altLang="en-US" sz="1600" b="0" i="0" dirty="0">
                <a:solidFill>
                  <a:srgbClr val="000000"/>
                </a:solidFill>
                <a:effectLst/>
                <a:latin typeface="Verdana" panose="020B0604030504040204" pitchFamily="34" charset="0"/>
              </a:rPr>
              <a:t>然后对剩余的候选框，每个类别进行</a:t>
            </a:r>
            <a:r>
              <a:rPr lang="en-US" altLang="zh-CN" sz="1600" b="0" i="0" dirty="0" err="1">
                <a:solidFill>
                  <a:srgbClr val="000000"/>
                </a:solidFill>
                <a:effectLst/>
                <a:latin typeface="Verdana" panose="020B0604030504040204" pitchFamily="34" charset="0"/>
              </a:rPr>
              <a:t>IoU</a:t>
            </a:r>
            <a:r>
              <a:rPr lang="zh-CN" altLang="en-US" sz="1600" b="0" i="0" dirty="0">
                <a:solidFill>
                  <a:srgbClr val="000000"/>
                </a:solidFill>
                <a:effectLst/>
                <a:latin typeface="Verdana" panose="020B0604030504040204" pitchFamily="34" charset="0"/>
              </a:rPr>
              <a:t>（交并比）</a:t>
            </a:r>
            <a:r>
              <a:rPr lang="en-US" altLang="zh-CN" sz="1600" b="0" i="0" dirty="0">
                <a:solidFill>
                  <a:srgbClr val="000000"/>
                </a:solidFill>
                <a:effectLst/>
                <a:latin typeface="Verdana" panose="020B0604030504040204" pitchFamily="34" charset="0"/>
              </a:rPr>
              <a:t>&gt;= 0.5 </a:t>
            </a:r>
            <a:r>
              <a:rPr lang="zh-CN" altLang="en-US" sz="1600" b="0" i="0" dirty="0">
                <a:solidFill>
                  <a:srgbClr val="000000"/>
                </a:solidFill>
                <a:effectLst/>
                <a:latin typeface="Verdana" panose="020B0604030504040204" pitchFamily="34" charset="0"/>
              </a:rPr>
              <a:t>筛选</a:t>
            </a:r>
          </a:p>
        </p:txBody>
      </p:sp>
    </p:spTree>
    <p:extLst>
      <p:ext uri="{BB962C8B-B14F-4D97-AF65-F5344CB8AC3E}">
        <p14:creationId xmlns:p14="http://schemas.microsoft.com/office/powerpoint/2010/main" val="18480554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论文结构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矩形 1">
            <a:extLst>
              <a:ext uri="{FF2B5EF4-FFF2-40B4-BE49-F238E27FC236}">
                <a16:creationId xmlns:a16="http://schemas.microsoft.com/office/drawing/2014/main" id="{4038EDD6-1451-C01F-6F4A-C96E87306102}"/>
              </a:ext>
            </a:extLst>
          </p:cNvPr>
          <p:cNvSpPr/>
          <p:nvPr/>
        </p:nvSpPr>
        <p:spPr>
          <a:xfrm>
            <a:off x="4719484" y="3790335"/>
            <a:ext cx="1504335" cy="2433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5122" name="Picture 2">
            <a:extLst>
              <a:ext uri="{FF2B5EF4-FFF2-40B4-BE49-F238E27FC236}">
                <a16:creationId xmlns:a16="http://schemas.microsoft.com/office/drawing/2014/main" id="{CABF994C-DA3D-4339-7ECD-D50DEBEC5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419" y="609600"/>
            <a:ext cx="5691163" cy="453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50399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论文结构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BD70DF95-BBEA-1364-B121-A5EC9F849572}"/>
              </a:ext>
            </a:extLst>
          </p:cNvPr>
          <p:cNvSpPr txBox="1"/>
          <p:nvPr/>
        </p:nvSpPr>
        <p:spPr>
          <a:xfrm>
            <a:off x="560439" y="862781"/>
            <a:ext cx="8118987" cy="3463962"/>
          </a:xfrm>
          <a:prstGeom prst="rect">
            <a:avLst/>
          </a:prstGeom>
          <a:noFill/>
        </p:spPr>
        <p:txBody>
          <a:bodyPr wrap="square" rtlCol="0">
            <a:spAutoFit/>
          </a:bodyPr>
          <a:lstStyle/>
          <a:p>
            <a:pPr algn="just">
              <a:lnSpc>
                <a:spcPct val="200000"/>
              </a:lnSpc>
            </a:pPr>
            <a:r>
              <a:rPr lang="zh-CN" altLang="en-US" sz="1600" b="0" i="0" dirty="0">
                <a:solidFill>
                  <a:srgbClr val="000000"/>
                </a:solidFill>
                <a:effectLst/>
                <a:latin typeface="Verdana" panose="020B0604030504040204" pitchFamily="34" charset="0"/>
              </a:rPr>
              <a:t>假设现在滑动窗口有：</a:t>
            </a:r>
            <a:r>
              <a:rPr lang="en-US" altLang="zh-CN" sz="1600" b="0" i="0" dirty="0">
                <a:solidFill>
                  <a:srgbClr val="000000"/>
                </a:solidFill>
                <a:effectLst/>
                <a:latin typeface="Verdana" panose="020B0604030504040204" pitchFamily="34" charset="0"/>
              </a:rPr>
              <a:t>A</a:t>
            </a:r>
            <a:r>
              <a:rPr lang="zh-CN" altLang="en-US" sz="1600" b="0" i="0" dirty="0">
                <a:solidFill>
                  <a:srgbClr val="000000"/>
                </a:solidFill>
                <a:effectLst/>
                <a:latin typeface="Verdana" panose="020B0604030504040204" pitchFamily="34" charset="0"/>
              </a:rPr>
              <a:t>、</a:t>
            </a:r>
            <a:r>
              <a:rPr lang="en-US" altLang="zh-CN" sz="1600" b="0" i="0" dirty="0">
                <a:solidFill>
                  <a:srgbClr val="000000"/>
                </a:solidFill>
                <a:effectLst/>
                <a:latin typeface="Verdana" panose="020B0604030504040204" pitchFamily="34" charset="0"/>
              </a:rPr>
              <a:t>B</a:t>
            </a:r>
            <a:r>
              <a:rPr lang="zh-CN" altLang="en-US" sz="1600" b="0" i="0" dirty="0">
                <a:solidFill>
                  <a:srgbClr val="000000"/>
                </a:solidFill>
                <a:effectLst/>
                <a:latin typeface="Verdana" panose="020B0604030504040204" pitchFamily="34" charset="0"/>
              </a:rPr>
              <a:t>、</a:t>
            </a:r>
            <a:r>
              <a:rPr lang="en-US" altLang="zh-CN" sz="1600" b="0" i="0" dirty="0">
                <a:solidFill>
                  <a:srgbClr val="000000"/>
                </a:solidFill>
                <a:effectLst/>
                <a:latin typeface="Verdana" panose="020B0604030504040204" pitchFamily="34" charset="0"/>
              </a:rPr>
              <a:t>C</a:t>
            </a:r>
            <a:r>
              <a:rPr lang="zh-CN" altLang="en-US" sz="1600" b="0" i="0" dirty="0">
                <a:solidFill>
                  <a:srgbClr val="000000"/>
                </a:solidFill>
                <a:effectLst/>
                <a:latin typeface="Verdana" panose="020B0604030504040204" pitchFamily="34" charset="0"/>
              </a:rPr>
              <a:t>、</a:t>
            </a:r>
            <a:r>
              <a:rPr lang="en-US" altLang="zh-CN" sz="1600" b="0" i="0" dirty="0">
                <a:solidFill>
                  <a:srgbClr val="000000"/>
                </a:solidFill>
                <a:effectLst/>
                <a:latin typeface="Verdana" panose="020B0604030504040204" pitchFamily="34" charset="0"/>
              </a:rPr>
              <a:t>D</a:t>
            </a:r>
            <a:r>
              <a:rPr lang="zh-CN" altLang="en-US" sz="1600" b="0" i="0" dirty="0">
                <a:solidFill>
                  <a:srgbClr val="000000"/>
                </a:solidFill>
                <a:effectLst/>
                <a:latin typeface="Verdana" panose="020B0604030504040204" pitchFamily="34" charset="0"/>
              </a:rPr>
              <a:t>、</a:t>
            </a:r>
            <a:r>
              <a:rPr lang="en-US" altLang="zh-CN" sz="1600" b="0" i="0" dirty="0">
                <a:solidFill>
                  <a:srgbClr val="000000"/>
                </a:solidFill>
                <a:effectLst/>
                <a:latin typeface="Verdana" panose="020B0604030504040204" pitchFamily="34" charset="0"/>
              </a:rPr>
              <a:t>E 5</a:t>
            </a:r>
            <a:r>
              <a:rPr lang="zh-CN" altLang="en-US" sz="1600" b="0" i="0" dirty="0">
                <a:solidFill>
                  <a:srgbClr val="000000"/>
                </a:solidFill>
                <a:effectLst/>
                <a:latin typeface="Verdana" panose="020B0604030504040204" pitchFamily="34" charset="0"/>
              </a:rPr>
              <a:t>个候选框：</a:t>
            </a:r>
            <a:endParaRPr lang="en-US" altLang="zh-CN" sz="1600" b="0" i="0" dirty="0">
              <a:solidFill>
                <a:srgbClr val="000000"/>
              </a:solidFill>
              <a:effectLst/>
              <a:latin typeface="Verdana" panose="020B0604030504040204" pitchFamily="34" charset="0"/>
            </a:endParaRPr>
          </a:p>
          <a:p>
            <a:pPr marL="285750" indent="-285750" algn="just">
              <a:lnSpc>
                <a:spcPct val="200000"/>
              </a:lnSpc>
              <a:buFont typeface="Arial" panose="020B0604020202020204" pitchFamily="34" charset="0"/>
              <a:buChar char="•"/>
            </a:pPr>
            <a:r>
              <a:rPr lang="zh-CN" altLang="en-US" sz="1600" b="0" i="0" dirty="0">
                <a:solidFill>
                  <a:srgbClr val="000000"/>
                </a:solidFill>
                <a:effectLst/>
                <a:latin typeface="Verdana" panose="020B0604030504040204" pitchFamily="34" charset="0"/>
              </a:rPr>
              <a:t>第一轮：假设</a:t>
            </a:r>
            <a:r>
              <a:rPr lang="en-US" altLang="zh-CN" sz="1600" b="0" i="0" dirty="0">
                <a:solidFill>
                  <a:srgbClr val="000000"/>
                </a:solidFill>
                <a:effectLst/>
                <a:latin typeface="Verdana" panose="020B0604030504040204" pitchFamily="34" charset="0"/>
              </a:rPr>
              <a:t>B</a:t>
            </a:r>
            <a:r>
              <a:rPr lang="zh-CN" altLang="en-US" sz="1600" b="0" i="0" dirty="0">
                <a:solidFill>
                  <a:srgbClr val="000000"/>
                </a:solidFill>
                <a:effectLst/>
                <a:latin typeface="Verdana" panose="020B0604030504040204" pitchFamily="34" charset="0"/>
              </a:rPr>
              <a:t>是得分最高的，与</a:t>
            </a:r>
            <a:r>
              <a:rPr lang="en-US" altLang="zh-CN" sz="1600" b="0" i="0" dirty="0">
                <a:solidFill>
                  <a:srgbClr val="000000"/>
                </a:solidFill>
                <a:effectLst/>
                <a:latin typeface="Verdana" panose="020B0604030504040204" pitchFamily="34" charset="0"/>
              </a:rPr>
              <a:t>B</a:t>
            </a:r>
            <a:r>
              <a:rPr lang="zh-CN" altLang="en-US" sz="1600" b="0" i="0" dirty="0">
                <a:solidFill>
                  <a:srgbClr val="000000"/>
                </a:solidFill>
                <a:effectLst/>
                <a:latin typeface="Verdana" panose="020B0604030504040204" pitchFamily="34" charset="0"/>
              </a:rPr>
              <a:t>的</a:t>
            </a:r>
            <a:r>
              <a:rPr lang="en-US" altLang="zh-CN" sz="1600" b="0" i="0" dirty="0" err="1">
                <a:solidFill>
                  <a:srgbClr val="000000"/>
                </a:solidFill>
                <a:effectLst/>
                <a:latin typeface="Verdana" panose="020B0604030504040204" pitchFamily="34" charset="0"/>
              </a:rPr>
              <a:t>IoU</a:t>
            </a:r>
            <a:r>
              <a:rPr lang="zh-CN" altLang="en-US" sz="1600" b="0" i="0" dirty="0">
                <a:solidFill>
                  <a:srgbClr val="000000"/>
                </a:solidFill>
                <a:effectLst/>
                <a:latin typeface="Verdana" panose="020B0604030504040204" pitchFamily="34" charset="0"/>
              </a:rPr>
              <a:t>＞</a:t>
            </a:r>
            <a:r>
              <a:rPr lang="en-US" altLang="zh-CN" sz="1600" b="0" i="0" dirty="0">
                <a:solidFill>
                  <a:srgbClr val="000000"/>
                </a:solidFill>
                <a:effectLst/>
                <a:latin typeface="Verdana" panose="020B0604030504040204" pitchFamily="34" charset="0"/>
              </a:rPr>
              <a:t>0.5</a:t>
            </a:r>
            <a:r>
              <a:rPr lang="zh-CN" altLang="en-US" sz="1600" b="0" i="0" dirty="0">
                <a:solidFill>
                  <a:srgbClr val="000000"/>
                </a:solidFill>
                <a:effectLst/>
                <a:latin typeface="Verdana" panose="020B0604030504040204" pitchFamily="34" charset="0"/>
              </a:rPr>
              <a:t>删除。现在与</a:t>
            </a:r>
            <a:r>
              <a:rPr lang="en-US" altLang="zh-CN" sz="1600" b="0" i="0" dirty="0">
                <a:solidFill>
                  <a:srgbClr val="000000"/>
                </a:solidFill>
                <a:effectLst/>
                <a:latin typeface="Verdana" panose="020B0604030504040204" pitchFamily="34" charset="0"/>
              </a:rPr>
              <a:t>B</a:t>
            </a:r>
            <a:r>
              <a:rPr lang="zh-CN" altLang="en-US" sz="1600" b="0" i="0" dirty="0">
                <a:solidFill>
                  <a:srgbClr val="000000"/>
                </a:solidFill>
                <a:effectLst/>
                <a:latin typeface="Verdana" panose="020B0604030504040204" pitchFamily="34" charset="0"/>
              </a:rPr>
              <a:t>计算</a:t>
            </a:r>
            <a:r>
              <a:rPr lang="en-US" altLang="zh-CN" sz="1600" b="0" i="0" dirty="0" err="1">
                <a:solidFill>
                  <a:srgbClr val="000000"/>
                </a:solidFill>
                <a:effectLst/>
                <a:latin typeface="Verdana" panose="020B0604030504040204" pitchFamily="34" charset="0"/>
              </a:rPr>
              <a:t>IoU</a:t>
            </a:r>
            <a:r>
              <a:rPr lang="zh-CN" altLang="en-US" sz="1600" b="0" i="0" dirty="0">
                <a:solidFill>
                  <a:srgbClr val="000000"/>
                </a:solidFill>
                <a:effectLst/>
                <a:latin typeface="Verdana" panose="020B0604030504040204" pitchFamily="34" charset="0"/>
              </a:rPr>
              <a:t>，</a:t>
            </a:r>
            <a:r>
              <a:rPr lang="en-US" altLang="zh-CN" sz="1600" b="0" i="0" dirty="0">
                <a:solidFill>
                  <a:srgbClr val="000000"/>
                </a:solidFill>
                <a:effectLst/>
                <a:latin typeface="Verdana" panose="020B0604030504040204" pitchFamily="34" charset="0"/>
              </a:rPr>
              <a:t>DE</a:t>
            </a:r>
            <a:r>
              <a:rPr lang="zh-CN" altLang="en-US" sz="1600" b="0" i="0" dirty="0">
                <a:solidFill>
                  <a:srgbClr val="000000"/>
                </a:solidFill>
                <a:effectLst/>
                <a:latin typeface="Verdana" panose="020B0604030504040204" pitchFamily="34" charset="0"/>
              </a:rPr>
              <a:t>结果＞</a:t>
            </a:r>
            <a:r>
              <a:rPr lang="en-US" altLang="zh-CN" sz="1600" b="0" i="0" dirty="0">
                <a:solidFill>
                  <a:srgbClr val="000000"/>
                </a:solidFill>
                <a:effectLst/>
                <a:latin typeface="Verdana" panose="020B0604030504040204" pitchFamily="34" charset="0"/>
              </a:rPr>
              <a:t>0.5</a:t>
            </a:r>
            <a:r>
              <a:rPr lang="zh-CN" altLang="en-US" sz="1600" b="0" i="0" dirty="0">
                <a:solidFill>
                  <a:srgbClr val="000000"/>
                </a:solidFill>
                <a:effectLst/>
                <a:latin typeface="Verdana" panose="020B0604030504040204" pitchFamily="34" charset="0"/>
              </a:rPr>
              <a:t>，剔除</a:t>
            </a:r>
            <a:r>
              <a:rPr lang="en-US" altLang="zh-CN" sz="1600" b="0" i="0" dirty="0">
                <a:solidFill>
                  <a:srgbClr val="000000"/>
                </a:solidFill>
                <a:effectLst/>
                <a:latin typeface="Verdana" panose="020B0604030504040204" pitchFamily="34" charset="0"/>
              </a:rPr>
              <a:t>DE</a:t>
            </a:r>
            <a:r>
              <a:rPr lang="zh-CN" altLang="en-US" sz="1600" b="0" i="0" dirty="0">
                <a:solidFill>
                  <a:srgbClr val="000000"/>
                </a:solidFill>
                <a:effectLst/>
                <a:latin typeface="Verdana" panose="020B0604030504040204" pitchFamily="34" charset="0"/>
              </a:rPr>
              <a:t>，</a:t>
            </a:r>
            <a:r>
              <a:rPr lang="en-US" altLang="zh-CN" sz="1600" b="0" i="0" dirty="0">
                <a:solidFill>
                  <a:srgbClr val="000000"/>
                </a:solidFill>
                <a:effectLst/>
                <a:latin typeface="Verdana" panose="020B0604030504040204" pitchFamily="34" charset="0"/>
              </a:rPr>
              <a:t>B</a:t>
            </a:r>
            <a:r>
              <a:rPr lang="zh-CN" altLang="en-US" sz="1600" b="0" i="0" dirty="0">
                <a:solidFill>
                  <a:srgbClr val="000000"/>
                </a:solidFill>
                <a:effectLst/>
                <a:latin typeface="Verdana" panose="020B0604030504040204" pitchFamily="34" charset="0"/>
              </a:rPr>
              <a:t>作为一个预测结果</a:t>
            </a:r>
            <a:endParaRPr lang="en-US" altLang="zh-CN" sz="1600" b="1" dirty="0">
              <a:solidFill>
                <a:srgbClr val="000000"/>
              </a:solidFill>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b="0" i="0" dirty="0">
                <a:solidFill>
                  <a:srgbClr val="000000"/>
                </a:solidFill>
                <a:effectLst/>
                <a:latin typeface="Verdana" panose="020B0604030504040204" pitchFamily="34" charset="0"/>
              </a:rPr>
              <a:t>第二轮：</a:t>
            </a:r>
            <a:r>
              <a:rPr lang="en-US" altLang="zh-CN" sz="1600" b="0" i="0" dirty="0">
                <a:solidFill>
                  <a:srgbClr val="000000"/>
                </a:solidFill>
                <a:effectLst/>
                <a:latin typeface="Verdana" panose="020B0604030504040204" pitchFamily="34" charset="0"/>
              </a:rPr>
              <a:t>AC</a:t>
            </a:r>
            <a:r>
              <a:rPr lang="zh-CN" altLang="en-US" sz="1600" b="0" i="0" dirty="0">
                <a:solidFill>
                  <a:srgbClr val="000000"/>
                </a:solidFill>
                <a:effectLst/>
                <a:latin typeface="Verdana" panose="020B0604030504040204" pitchFamily="34" charset="0"/>
              </a:rPr>
              <a:t>中，</a:t>
            </a:r>
            <a:r>
              <a:rPr lang="en-US" altLang="zh-CN" sz="1600" b="0" i="0" dirty="0">
                <a:solidFill>
                  <a:srgbClr val="000000"/>
                </a:solidFill>
                <a:effectLst/>
                <a:latin typeface="Verdana" panose="020B0604030504040204" pitchFamily="34" charset="0"/>
              </a:rPr>
              <a:t>A</a:t>
            </a:r>
            <a:r>
              <a:rPr lang="zh-CN" altLang="en-US" sz="1600" b="0" i="0" dirty="0">
                <a:solidFill>
                  <a:srgbClr val="000000"/>
                </a:solidFill>
                <a:effectLst/>
                <a:latin typeface="Verdana" panose="020B0604030504040204" pitchFamily="34" charset="0"/>
              </a:rPr>
              <a:t>的得分最高，与</a:t>
            </a:r>
            <a:r>
              <a:rPr lang="en-US" altLang="zh-CN" sz="1600" b="0" i="0" dirty="0">
                <a:solidFill>
                  <a:srgbClr val="000000"/>
                </a:solidFill>
                <a:effectLst/>
                <a:latin typeface="Verdana" panose="020B0604030504040204" pitchFamily="34" charset="0"/>
              </a:rPr>
              <a:t>A</a:t>
            </a:r>
            <a:r>
              <a:rPr lang="zh-CN" altLang="en-US" sz="1600" b="0" i="0" dirty="0">
                <a:solidFill>
                  <a:srgbClr val="000000"/>
                </a:solidFill>
                <a:effectLst/>
                <a:latin typeface="Verdana" panose="020B0604030504040204" pitchFamily="34" charset="0"/>
              </a:rPr>
              <a:t>计算</a:t>
            </a:r>
            <a:r>
              <a:rPr lang="en-US" altLang="zh-CN" sz="1600" b="0" i="0" dirty="0" err="1">
                <a:solidFill>
                  <a:srgbClr val="000000"/>
                </a:solidFill>
                <a:effectLst/>
                <a:latin typeface="Verdana" panose="020B0604030504040204" pitchFamily="34" charset="0"/>
              </a:rPr>
              <a:t>IoU</a:t>
            </a:r>
            <a:r>
              <a:rPr lang="zh-CN" altLang="en-US" sz="1600" b="0" i="0" dirty="0">
                <a:solidFill>
                  <a:srgbClr val="000000"/>
                </a:solidFill>
                <a:effectLst/>
                <a:latin typeface="Verdana" panose="020B0604030504040204" pitchFamily="34" charset="0"/>
              </a:rPr>
              <a:t>，</a:t>
            </a:r>
            <a:r>
              <a:rPr lang="en-US" altLang="zh-CN" sz="1600" b="0" i="0" dirty="0">
                <a:solidFill>
                  <a:srgbClr val="000000"/>
                </a:solidFill>
                <a:effectLst/>
                <a:latin typeface="Verdana" panose="020B0604030504040204" pitchFamily="34" charset="0"/>
              </a:rPr>
              <a:t>C</a:t>
            </a:r>
            <a:r>
              <a:rPr lang="zh-CN" altLang="en-US" sz="1600" b="0" i="0" dirty="0">
                <a:solidFill>
                  <a:srgbClr val="000000"/>
                </a:solidFill>
                <a:effectLst/>
                <a:latin typeface="Verdana" panose="020B0604030504040204" pitchFamily="34" charset="0"/>
              </a:rPr>
              <a:t>的结果＞</a:t>
            </a:r>
            <a:r>
              <a:rPr lang="en-US" altLang="zh-CN" sz="1600" b="0" i="0" dirty="0">
                <a:solidFill>
                  <a:srgbClr val="000000"/>
                </a:solidFill>
                <a:effectLst/>
                <a:latin typeface="Verdana" panose="020B0604030504040204" pitchFamily="34" charset="0"/>
              </a:rPr>
              <a:t>0.5</a:t>
            </a:r>
            <a:r>
              <a:rPr lang="zh-CN" altLang="en-US" sz="1600" b="0" i="0" dirty="0">
                <a:solidFill>
                  <a:srgbClr val="000000"/>
                </a:solidFill>
                <a:effectLst/>
                <a:latin typeface="Verdana" panose="020B0604030504040204" pitchFamily="34" charset="0"/>
              </a:rPr>
              <a:t>，剔除</a:t>
            </a:r>
            <a:r>
              <a:rPr lang="en-US" altLang="zh-CN" sz="1600" b="0" i="0" dirty="0">
                <a:solidFill>
                  <a:srgbClr val="000000"/>
                </a:solidFill>
                <a:effectLst/>
                <a:latin typeface="Verdana" panose="020B0604030504040204" pitchFamily="34" charset="0"/>
              </a:rPr>
              <a:t>C</a:t>
            </a:r>
            <a:r>
              <a:rPr lang="zh-CN" altLang="en-US" sz="1600" b="0" i="0" dirty="0">
                <a:solidFill>
                  <a:srgbClr val="000000"/>
                </a:solidFill>
                <a:effectLst/>
                <a:latin typeface="Verdana" panose="020B0604030504040204" pitchFamily="34" charset="0"/>
              </a:rPr>
              <a:t>，</a:t>
            </a:r>
            <a:r>
              <a:rPr lang="en-US" altLang="zh-CN" sz="1600" b="0" i="0" dirty="0">
                <a:solidFill>
                  <a:srgbClr val="000000"/>
                </a:solidFill>
                <a:effectLst/>
                <a:latin typeface="Verdana" panose="020B0604030504040204" pitchFamily="34" charset="0"/>
              </a:rPr>
              <a:t>A</a:t>
            </a:r>
            <a:r>
              <a:rPr lang="zh-CN" altLang="en-US" sz="1600" b="0" i="0" dirty="0">
                <a:solidFill>
                  <a:srgbClr val="000000"/>
                </a:solidFill>
                <a:effectLst/>
                <a:latin typeface="Verdana" panose="020B0604030504040204" pitchFamily="34" charset="0"/>
              </a:rPr>
              <a:t>作为一个结果。</a:t>
            </a:r>
            <a:endParaRPr lang="en-US" altLang="zh-CN" sz="1600" b="0" i="0" dirty="0">
              <a:solidFill>
                <a:srgbClr val="000000"/>
              </a:solidFill>
              <a:effectLst/>
              <a:latin typeface="Verdana" panose="020B0604030504040204" pitchFamily="34" charset="0"/>
            </a:endParaRPr>
          </a:p>
          <a:p>
            <a:pPr algn="just">
              <a:lnSpc>
                <a:spcPct val="200000"/>
              </a:lnSpc>
            </a:pPr>
            <a:endParaRPr lang="en-US" altLang="zh-CN" sz="1600" b="0" i="0" dirty="0">
              <a:solidFill>
                <a:srgbClr val="000000"/>
              </a:solidFill>
              <a:effectLst/>
              <a:latin typeface="Verdana" panose="020B0604030504040204" pitchFamily="34" charset="0"/>
            </a:endParaRPr>
          </a:p>
          <a:p>
            <a:pPr algn="ctr">
              <a:lnSpc>
                <a:spcPct val="200000"/>
              </a:lnSpc>
            </a:pPr>
            <a:r>
              <a:rPr lang="zh-CN" altLang="en-US" sz="1600" b="0" i="0" dirty="0">
                <a:solidFill>
                  <a:srgbClr val="FF0000"/>
                </a:solidFill>
                <a:effectLst/>
                <a:latin typeface="Verdana" panose="020B0604030504040204" pitchFamily="34" charset="0"/>
              </a:rPr>
              <a:t>最终结果为在这个</a:t>
            </a:r>
            <a:r>
              <a:rPr lang="en-US" altLang="zh-CN" sz="1600" b="0" i="0" dirty="0">
                <a:solidFill>
                  <a:srgbClr val="FF0000"/>
                </a:solidFill>
                <a:effectLst/>
                <a:latin typeface="Verdana" panose="020B0604030504040204" pitchFamily="34" charset="0"/>
              </a:rPr>
              <a:t>5</a:t>
            </a:r>
            <a:r>
              <a:rPr lang="zh-CN" altLang="en-US" sz="1600" b="0" i="0" dirty="0">
                <a:solidFill>
                  <a:srgbClr val="FF0000"/>
                </a:solidFill>
                <a:effectLst/>
                <a:latin typeface="Verdana" panose="020B0604030504040204" pitchFamily="34" charset="0"/>
              </a:rPr>
              <a:t>个中检测出了两个目标为</a:t>
            </a:r>
            <a:r>
              <a:rPr lang="en-US" altLang="zh-CN" sz="1600" b="0" i="0" dirty="0">
                <a:solidFill>
                  <a:srgbClr val="FF0000"/>
                </a:solidFill>
                <a:effectLst/>
                <a:latin typeface="Verdana" panose="020B0604030504040204" pitchFamily="34" charset="0"/>
              </a:rPr>
              <a:t>A</a:t>
            </a:r>
            <a:r>
              <a:rPr lang="zh-CN" altLang="en-US" sz="1600" b="0" i="0" dirty="0">
                <a:solidFill>
                  <a:srgbClr val="FF0000"/>
                </a:solidFill>
                <a:effectLst/>
                <a:latin typeface="Verdana" panose="020B0604030504040204" pitchFamily="34" charset="0"/>
              </a:rPr>
              <a:t>和</a:t>
            </a:r>
            <a:r>
              <a:rPr lang="en-US" altLang="zh-CN" sz="1600" b="0" i="0" dirty="0">
                <a:solidFill>
                  <a:srgbClr val="FF0000"/>
                </a:solidFill>
                <a:effectLst/>
                <a:latin typeface="Verdana" panose="020B0604030504040204" pitchFamily="34" charset="0"/>
              </a:rPr>
              <a:t>B</a:t>
            </a:r>
            <a:r>
              <a:rPr lang="zh-CN" altLang="en-US" sz="1600" b="0" i="0" dirty="0">
                <a:solidFill>
                  <a:srgbClr val="FF0000"/>
                </a:solidFill>
                <a:effectLst/>
                <a:latin typeface="Verdana" panose="020B0604030504040204" pitchFamily="34" charset="0"/>
              </a:rPr>
              <a:t>。</a:t>
            </a:r>
          </a:p>
        </p:txBody>
      </p:sp>
    </p:spTree>
    <p:extLst>
      <p:ext uri="{BB962C8B-B14F-4D97-AF65-F5344CB8AC3E}">
        <p14:creationId xmlns:p14="http://schemas.microsoft.com/office/powerpoint/2010/main" val="413707266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论文结构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BD70DF95-BBEA-1364-B121-A5EC9F849572}"/>
              </a:ext>
            </a:extLst>
          </p:cNvPr>
          <p:cNvSpPr txBox="1"/>
          <p:nvPr/>
        </p:nvSpPr>
        <p:spPr>
          <a:xfrm>
            <a:off x="560439" y="862781"/>
            <a:ext cx="8118987" cy="2185214"/>
          </a:xfrm>
          <a:prstGeom prst="rect">
            <a:avLst/>
          </a:prstGeom>
          <a:noFill/>
        </p:spPr>
        <p:txBody>
          <a:bodyPr wrap="square" rtlCol="0">
            <a:spAutoFit/>
          </a:bodyPr>
          <a:lstStyle/>
          <a:p>
            <a:pPr>
              <a:lnSpc>
                <a:spcPct val="150000"/>
              </a:lnSpc>
            </a:pPr>
            <a:r>
              <a:rPr lang="zh-CN" altLang="en-US" sz="1600" b="1" i="0" dirty="0">
                <a:solidFill>
                  <a:srgbClr val="333333"/>
                </a:solidFill>
                <a:effectLst/>
                <a:latin typeface="Verdana" panose="020B0604030504040204" pitchFamily="34" charset="0"/>
              </a:rPr>
              <a:t>修正候选区域（边框回归）：</a:t>
            </a:r>
          </a:p>
          <a:p>
            <a:pPr algn="just">
              <a:lnSpc>
                <a:spcPct val="150000"/>
              </a:lnSpc>
            </a:pPr>
            <a:r>
              <a:rPr lang="zh-CN" altLang="en-US" sz="1600" dirty="0">
                <a:solidFill>
                  <a:srgbClr val="000000"/>
                </a:solidFill>
                <a:latin typeface="Verdana" panose="020B0604030504040204" pitchFamily="34" charset="0"/>
              </a:rPr>
              <a:t>通过非最大抑制筛选出来的候选框不一定就非常准确怎么办？</a:t>
            </a:r>
            <a:r>
              <a:rPr lang="en-US" altLang="zh-CN" sz="1600" dirty="0">
                <a:solidFill>
                  <a:srgbClr val="000000"/>
                </a:solidFill>
                <a:latin typeface="Verdana" panose="020B0604030504040204" pitchFamily="34" charset="0"/>
              </a:rPr>
              <a:t>R-CNN</a:t>
            </a:r>
            <a:r>
              <a:rPr lang="zh-CN" altLang="en-US" sz="1600" dirty="0">
                <a:solidFill>
                  <a:srgbClr val="000000"/>
                </a:solidFill>
                <a:latin typeface="Verdana" panose="020B0604030504040204" pitchFamily="34" charset="0"/>
              </a:rPr>
              <a:t>提供了这样的方法，建立一个</a:t>
            </a:r>
            <a:r>
              <a:rPr lang="en-US" altLang="zh-CN" sz="1600" dirty="0" err="1">
                <a:solidFill>
                  <a:srgbClr val="000000"/>
                </a:solidFill>
                <a:latin typeface="Verdana" panose="020B0604030504040204" pitchFamily="34" charset="0"/>
              </a:rPr>
              <a:t>bbox</a:t>
            </a:r>
            <a:r>
              <a:rPr lang="en-US" altLang="zh-CN" sz="1600" dirty="0">
                <a:solidFill>
                  <a:srgbClr val="000000"/>
                </a:solidFill>
                <a:latin typeface="Verdana" panose="020B0604030504040204" pitchFamily="34" charset="0"/>
              </a:rPr>
              <a:t> regressor</a:t>
            </a:r>
            <a:r>
              <a:rPr lang="zh-CN" altLang="en-US" sz="1600" dirty="0">
                <a:solidFill>
                  <a:srgbClr val="000000"/>
                </a:solidFill>
                <a:latin typeface="Verdana" panose="020B0604030504040204" pitchFamily="34" charset="0"/>
              </a:rPr>
              <a:t>。</a:t>
            </a:r>
            <a:endParaRPr lang="en-US" altLang="zh-CN" sz="1600" dirty="0">
              <a:solidFill>
                <a:srgbClr val="000000"/>
              </a:solidFill>
              <a:latin typeface="Verdana" panose="020B0604030504040204" pitchFamily="34" charset="0"/>
            </a:endParaRPr>
          </a:p>
          <a:p>
            <a:pPr algn="just">
              <a:lnSpc>
                <a:spcPct val="150000"/>
              </a:lnSpc>
            </a:pPr>
            <a:r>
              <a:rPr lang="zh-CN" altLang="en-US" sz="1600" i="0" dirty="0">
                <a:solidFill>
                  <a:srgbClr val="000000"/>
                </a:solidFill>
                <a:effectLst/>
                <a:latin typeface="Verdana" panose="020B0604030504040204" pitchFamily="34" charset="0"/>
              </a:rPr>
              <a:t>回归用于修正筛选后的候选区域，使之回归于</a:t>
            </a:r>
            <a:r>
              <a:rPr lang="en-US" altLang="zh-CN" sz="1600" i="0" dirty="0">
                <a:solidFill>
                  <a:srgbClr val="000000"/>
                </a:solidFill>
                <a:effectLst/>
                <a:latin typeface="Verdana" panose="020B0604030504040204" pitchFamily="34" charset="0"/>
              </a:rPr>
              <a:t>ground-truth</a:t>
            </a:r>
            <a:r>
              <a:rPr lang="zh-CN" altLang="en-US" sz="1600" i="0" dirty="0">
                <a:solidFill>
                  <a:srgbClr val="000000"/>
                </a:solidFill>
                <a:effectLst/>
                <a:latin typeface="Verdana" panose="020B0604030504040204" pitchFamily="34" charset="0"/>
              </a:rPr>
              <a:t>，默认认为这两个框之间是线性关系，因为在最后筛选出来的候选区域和</a:t>
            </a:r>
            <a:r>
              <a:rPr lang="en-US" altLang="zh-CN" sz="1600" i="0" dirty="0">
                <a:solidFill>
                  <a:srgbClr val="000000"/>
                </a:solidFill>
                <a:effectLst/>
                <a:latin typeface="Verdana" panose="020B0604030504040204" pitchFamily="34" charset="0"/>
              </a:rPr>
              <a:t>ground-truth</a:t>
            </a:r>
            <a:r>
              <a:rPr lang="zh-CN" altLang="en-US" sz="1600" i="0" dirty="0">
                <a:solidFill>
                  <a:srgbClr val="000000"/>
                </a:solidFill>
                <a:effectLst/>
                <a:latin typeface="Verdana" panose="020B0604030504040204" pitchFamily="34" charset="0"/>
              </a:rPr>
              <a:t>很接近了。</a:t>
            </a:r>
            <a:endParaRPr lang="en-US" altLang="zh-CN" sz="1600" i="0" dirty="0">
              <a:solidFill>
                <a:srgbClr val="000000"/>
              </a:solidFill>
              <a:effectLst/>
              <a:latin typeface="Verdana" panose="020B0604030504040204" pitchFamily="34" charset="0"/>
            </a:endParaRPr>
          </a:p>
          <a:p>
            <a:pPr algn="just"/>
            <a:endParaRPr lang="zh-CN" altLang="en-US" sz="1600" i="0" dirty="0">
              <a:solidFill>
                <a:srgbClr val="000000"/>
              </a:solidFill>
              <a:effectLst/>
              <a:latin typeface="Verdana" panose="020B0604030504040204" pitchFamily="34" charset="0"/>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6" name="Picture 2">
            <a:extLst>
              <a:ext uri="{FF2B5EF4-FFF2-40B4-BE49-F238E27FC236}">
                <a16:creationId xmlns:a16="http://schemas.microsoft.com/office/drawing/2014/main" id="{9727914B-ED1B-EB82-1021-0D9DB669E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1" y="3014939"/>
            <a:ext cx="8992829" cy="1798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42265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论文结构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BD70DF95-BBEA-1364-B121-A5EC9F849572}"/>
              </a:ext>
            </a:extLst>
          </p:cNvPr>
          <p:cNvSpPr txBox="1"/>
          <p:nvPr/>
        </p:nvSpPr>
        <p:spPr>
          <a:xfrm>
            <a:off x="560439" y="862781"/>
            <a:ext cx="8118987" cy="514628"/>
          </a:xfrm>
          <a:prstGeom prst="rect">
            <a:avLst/>
          </a:prstGeom>
          <a:noFill/>
        </p:spPr>
        <p:txBody>
          <a:bodyPr wrap="square" rtlCol="0">
            <a:spAutoFit/>
          </a:bodyPr>
          <a:lstStyle/>
          <a:p>
            <a:pPr algn="just">
              <a:lnSpc>
                <a:spcPct val="200000"/>
              </a:lnSpc>
            </a:pPr>
            <a:r>
              <a:rPr lang="zh-CN" altLang="en-US" sz="1600" b="0" i="0" dirty="0">
                <a:solidFill>
                  <a:srgbClr val="404040"/>
                </a:solidFill>
                <a:effectLst/>
                <a:latin typeface="-apple-system"/>
              </a:rPr>
              <a:t>具体的边界框回归见</a:t>
            </a:r>
            <a:r>
              <a:rPr lang="zh-CN" altLang="en-US" sz="1600" dirty="0">
                <a:solidFill>
                  <a:srgbClr val="404040"/>
                </a:solidFill>
                <a:latin typeface="-apple-system"/>
              </a:rPr>
              <a:t>文档！</a:t>
            </a:r>
            <a:endParaRPr lang="en-US" altLang="zh-CN" sz="1600" b="0" i="0" dirty="0">
              <a:solidFill>
                <a:srgbClr val="404040"/>
              </a:solidFill>
              <a:effectLst/>
              <a:latin typeface="-apple-system"/>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5130340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504208"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的训练过程</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BD70DF95-BBEA-1364-B121-A5EC9F849572}"/>
              </a:ext>
            </a:extLst>
          </p:cNvPr>
          <p:cNvSpPr txBox="1"/>
          <p:nvPr/>
        </p:nvSpPr>
        <p:spPr>
          <a:xfrm>
            <a:off x="512506" y="730559"/>
            <a:ext cx="8118987" cy="3987182"/>
          </a:xfrm>
          <a:prstGeom prst="rect">
            <a:avLst/>
          </a:prstGeom>
          <a:noFill/>
        </p:spPr>
        <p:txBody>
          <a:bodyPr wrap="square" rtlCol="0">
            <a:spAutoFit/>
          </a:bodyPr>
          <a:lstStyle/>
          <a:p>
            <a:pPr algn="l"/>
            <a:r>
              <a:rPr lang="zh-CN" altLang="en-US" sz="1600" b="0" i="0" dirty="0">
                <a:solidFill>
                  <a:srgbClr val="000000"/>
                </a:solidFill>
                <a:effectLst/>
                <a:latin typeface="Verdana" panose="020B0604030504040204" pitchFamily="34" charset="0"/>
              </a:rPr>
              <a:t>正负样本准备</a:t>
            </a:r>
            <a:r>
              <a:rPr lang="en-US" altLang="zh-CN" sz="1600" b="0" i="0" dirty="0">
                <a:solidFill>
                  <a:srgbClr val="000000"/>
                </a:solidFill>
                <a:effectLst/>
                <a:latin typeface="Verdana" panose="020B0604030504040204" pitchFamily="34" charset="0"/>
              </a:rPr>
              <a:t>+</a:t>
            </a:r>
            <a:r>
              <a:rPr lang="zh-CN" altLang="en-US" sz="1600" b="0" i="0" dirty="0">
                <a:solidFill>
                  <a:srgbClr val="000000"/>
                </a:solidFill>
                <a:effectLst/>
                <a:latin typeface="Verdana" panose="020B0604030504040204" pitchFamily="34" charset="0"/>
              </a:rPr>
              <a:t>预训练</a:t>
            </a:r>
            <a:r>
              <a:rPr lang="en-US" altLang="zh-CN" sz="1600" b="0" i="0" dirty="0">
                <a:solidFill>
                  <a:srgbClr val="000000"/>
                </a:solidFill>
                <a:effectLst/>
                <a:latin typeface="Verdana" panose="020B0604030504040204" pitchFamily="34" charset="0"/>
              </a:rPr>
              <a:t>+</a:t>
            </a:r>
            <a:r>
              <a:rPr lang="zh-CN" altLang="en-US" sz="1600" b="0" i="0" dirty="0">
                <a:solidFill>
                  <a:srgbClr val="000000"/>
                </a:solidFill>
                <a:effectLst/>
                <a:latin typeface="Verdana" panose="020B0604030504040204" pitchFamily="34" charset="0"/>
              </a:rPr>
              <a:t>微调网络</a:t>
            </a:r>
            <a:r>
              <a:rPr lang="en-US" altLang="zh-CN" sz="1600" b="0" i="0" dirty="0">
                <a:solidFill>
                  <a:srgbClr val="000000"/>
                </a:solidFill>
                <a:effectLst/>
                <a:latin typeface="Verdana" panose="020B0604030504040204" pitchFamily="34" charset="0"/>
              </a:rPr>
              <a:t>+</a:t>
            </a:r>
            <a:r>
              <a:rPr lang="zh-CN" altLang="en-US" sz="1600" b="0" i="0" dirty="0">
                <a:solidFill>
                  <a:srgbClr val="000000"/>
                </a:solidFill>
                <a:effectLst/>
                <a:latin typeface="Verdana" panose="020B0604030504040204" pitchFamily="34" charset="0"/>
              </a:rPr>
              <a:t>训练</a:t>
            </a:r>
            <a:r>
              <a:rPr lang="en-US" altLang="zh-CN" sz="1600" b="0" i="0" dirty="0">
                <a:solidFill>
                  <a:srgbClr val="000000"/>
                </a:solidFill>
                <a:effectLst/>
                <a:latin typeface="Verdana" panose="020B0604030504040204" pitchFamily="34" charset="0"/>
              </a:rPr>
              <a:t>SVM+</a:t>
            </a:r>
            <a:r>
              <a:rPr lang="zh-CN" altLang="en-US" sz="1600" b="0" i="0" dirty="0">
                <a:solidFill>
                  <a:srgbClr val="000000"/>
                </a:solidFill>
                <a:effectLst/>
                <a:latin typeface="Verdana" panose="020B0604030504040204" pitchFamily="34" charset="0"/>
              </a:rPr>
              <a:t>训练边框回归器</a:t>
            </a:r>
            <a:endParaRPr lang="en-US" altLang="zh-CN" sz="1600" dirty="0">
              <a:solidFill>
                <a:srgbClr val="000000"/>
              </a:solidFill>
              <a:latin typeface="Verdana" panose="020B0604030504040204" pitchFamily="34" charset="0"/>
            </a:endParaRPr>
          </a:p>
          <a:p>
            <a:pPr>
              <a:lnSpc>
                <a:spcPct val="150000"/>
              </a:lnSpc>
            </a:pPr>
            <a:r>
              <a:rPr lang="en-US" altLang="zh-CN" sz="1600" i="0" dirty="0">
                <a:solidFill>
                  <a:srgbClr val="000000"/>
                </a:solidFill>
                <a:effectLst/>
                <a:latin typeface="Verdana" panose="020B0604030504040204" pitchFamily="34" charset="0"/>
              </a:rPr>
              <a:t>1</a:t>
            </a:r>
            <a:r>
              <a:rPr lang="zh-CN" altLang="en-US" sz="1600" i="0" dirty="0">
                <a:solidFill>
                  <a:srgbClr val="000000"/>
                </a:solidFill>
                <a:effectLst/>
                <a:latin typeface="Verdana" panose="020B0604030504040204" pitchFamily="34" charset="0"/>
              </a:rPr>
              <a:t>）</a:t>
            </a:r>
            <a:r>
              <a:rPr lang="zh-CN" altLang="en-US" sz="1600" i="0" dirty="0">
                <a:solidFill>
                  <a:srgbClr val="333333"/>
                </a:solidFill>
                <a:effectLst/>
                <a:latin typeface="Verdana" panose="020B0604030504040204" pitchFamily="34" charset="0"/>
              </a:rPr>
              <a:t>正负样本准备</a:t>
            </a:r>
            <a:endParaRPr lang="en-US" altLang="zh-CN" sz="1600" i="0" dirty="0">
              <a:solidFill>
                <a:srgbClr val="333333"/>
              </a:solidFill>
              <a:effectLst/>
              <a:latin typeface="Verdana" panose="020B0604030504040204" pitchFamily="34" charset="0"/>
            </a:endParaRPr>
          </a:p>
          <a:p>
            <a:pPr algn="just">
              <a:lnSpc>
                <a:spcPct val="150000"/>
              </a:lnSpc>
            </a:pPr>
            <a:r>
              <a:rPr lang="zh-CN" altLang="en-US" sz="1600" b="0" i="0" dirty="0">
                <a:solidFill>
                  <a:srgbClr val="000000"/>
                </a:solidFill>
                <a:effectLst/>
                <a:latin typeface="Verdana" panose="020B0604030504040204" pitchFamily="34" charset="0"/>
              </a:rPr>
              <a:t>对于训练集中的所有图像，采用</a:t>
            </a:r>
            <a:r>
              <a:rPr lang="en-US" altLang="zh-CN" sz="1600" b="0" i="0" dirty="0">
                <a:solidFill>
                  <a:srgbClr val="000000"/>
                </a:solidFill>
                <a:effectLst/>
                <a:latin typeface="Verdana" panose="020B0604030504040204" pitchFamily="34" charset="0"/>
              </a:rPr>
              <a:t>selective search</a:t>
            </a:r>
            <a:r>
              <a:rPr lang="zh-CN" altLang="en-US" sz="1600" b="0" i="0" dirty="0">
                <a:solidFill>
                  <a:srgbClr val="000000"/>
                </a:solidFill>
                <a:effectLst/>
                <a:latin typeface="Verdana" panose="020B0604030504040204" pitchFamily="34" charset="0"/>
              </a:rPr>
              <a:t>方式来获取，最后每个图像得到</a:t>
            </a:r>
            <a:r>
              <a:rPr lang="en-US" altLang="zh-CN" sz="1600" b="0" i="0" dirty="0">
                <a:solidFill>
                  <a:srgbClr val="000000"/>
                </a:solidFill>
                <a:effectLst/>
                <a:latin typeface="Verdana" panose="020B0604030504040204" pitchFamily="34" charset="0"/>
              </a:rPr>
              <a:t>2000</a:t>
            </a:r>
            <a:r>
              <a:rPr lang="zh-CN" altLang="en-US" sz="1600" b="0" i="0" dirty="0">
                <a:solidFill>
                  <a:srgbClr val="000000"/>
                </a:solidFill>
                <a:effectLst/>
                <a:latin typeface="Verdana" panose="020B0604030504040204" pitchFamily="34" charset="0"/>
              </a:rPr>
              <a:t>个</a:t>
            </a:r>
            <a:r>
              <a:rPr lang="en-US" altLang="zh-CN" sz="1600" b="0" i="0" dirty="0">
                <a:solidFill>
                  <a:srgbClr val="000000"/>
                </a:solidFill>
                <a:effectLst/>
                <a:latin typeface="Verdana" panose="020B0604030504040204" pitchFamily="34" charset="0"/>
              </a:rPr>
              <a:t>region proposal</a:t>
            </a:r>
            <a:r>
              <a:rPr lang="zh-CN" altLang="en-US" sz="1600" b="0" i="0" dirty="0">
                <a:solidFill>
                  <a:srgbClr val="000000"/>
                </a:solidFill>
                <a:effectLst/>
                <a:latin typeface="Verdana" panose="020B0604030504040204" pitchFamily="34" charset="0"/>
              </a:rPr>
              <a:t>。但是每个图像不是所有的候选区域都会拿去训练。</a:t>
            </a:r>
            <a:r>
              <a:rPr lang="zh-CN" altLang="en-US" sz="1600" i="0" dirty="0">
                <a:solidFill>
                  <a:srgbClr val="FF0000"/>
                </a:solidFill>
                <a:effectLst/>
                <a:latin typeface="Verdana" panose="020B0604030504040204" pitchFamily="34" charset="0"/>
              </a:rPr>
              <a:t>保证正负样本比例</a:t>
            </a:r>
            <a:r>
              <a:rPr lang="en-US" altLang="zh-CN" sz="1600" i="0" dirty="0">
                <a:solidFill>
                  <a:srgbClr val="FF0000"/>
                </a:solidFill>
                <a:effectLst/>
                <a:latin typeface="Verdana" panose="020B0604030504040204" pitchFamily="34" charset="0"/>
              </a:rPr>
              <a:t>1</a:t>
            </a:r>
            <a:r>
              <a:rPr lang="zh-CN" altLang="en-US" sz="1600" i="0" dirty="0">
                <a:solidFill>
                  <a:srgbClr val="FF0000"/>
                </a:solidFill>
                <a:effectLst/>
                <a:latin typeface="Verdana" panose="020B0604030504040204" pitchFamily="34" charset="0"/>
              </a:rPr>
              <a:t>：</a:t>
            </a:r>
            <a:r>
              <a:rPr lang="en-US" altLang="zh-CN" sz="1600" i="0" dirty="0">
                <a:solidFill>
                  <a:srgbClr val="FF0000"/>
                </a:solidFill>
                <a:effectLst/>
                <a:latin typeface="Verdana" panose="020B0604030504040204" pitchFamily="34" charset="0"/>
              </a:rPr>
              <a:t>3</a:t>
            </a:r>
            <a:r>
              <a:rPr lang="zh-CN" altLang="en-US" sz="1600" i="0" dirty="0">
                <a:solidFill>
                  <a:srgbClr val="FF0000"/>
                </a:solidFill>
                <a:effectLst/>
                <a:latin typeface="Verdana" panose="020B0604030504040204" pitchFamily="34" charset="0"/>
              </a:rPr>
              <a:t>。</a:t>
            </a:r>
            <a:r>
              <a:rPr lang="zh-CN" altLang="en-US" sz="1600" i="0" dirty="0">
                <a:effectLst/>
                <a:latin typeface="Verdana" panose="020B0604030504040204" pitchFamily="34" charset="0"/>
              </a:rPr>
              <a:t>（更快的优化和更稳定的训练）</a:t>
            </a:r>
            <a:endParaRPr lang="en-US" altLang="zh-CN" sz="1600" i="0" dirty="0">
              <a:effectLst/>
              <a:latin typeface="Verdana" panose="020B0604030504040204" pitchFamily="34" charset="0"/>
            </a:endParaRPr>
          </a:p>
          <a:p>
            <a:pPr algn="just">
              <a:lnSpc>
                <a:spcPct val="150000"/>
              </a:lnSpc>
            </a:pPr>
            <a:endParaRPr lang="en-US" altLang="zh-CN" sz="1600" i="0" dirty="0">
              <a:effectLst/>
              <a:latin typeface="Verdana" panose="020B0604030504040204" pitchFamily="34" charset="0"/>
            </a:endParaRPr>
          </a:p>
          <a:p>
            <a:pPr algn="just">
              <a:lnSpc>
                <a:spcPct val="150000"/>
              </a:lnSpc>
            </a:pPr>
            <a:r>
              <a:rPr lang="zh-CN" altLang="en-US" sz="1600" b="0" i="0" dirty="0">
                <a:solidFill>
                  <a:srgbClr val="000000"/>
                </a:solidFill>
                <a:effectLst/>
                <a:latin typeface="Verdana" panose="020B0604030504040204" pitchFamily="34" charset="0"/>
              </a:rPr>
              <a:t>正样本：某个</a:t>
            </a:r>
            <a:r>
              <a:rPr lang="en-US" altLang="zh-CN" sz="1600" b="0" i="0" dirty="0">
                <a:solidFill>
                  <a:srgbClr val="000000"/>
                </a:solidFill>
                <a:effectLst/>
                <a:latin typeface="Verdana" panose="020B0604030504040204" pitchFamily="34" charset="0"/>
              </a:rPr>
              <a:t>region proposal</a:t>
            </a:r>
            <a:r>
              <a:rPr lang="zh-CN" altLang="en-US" sz="1600" b="0" i="0" dirty="0">
                <a:solidFill>
                  <a:srgbClr val="000000"/>
                </a:solidFill>
                <a:effectLst/>
                <a:latin typeface="Verdana" panose="020B0604030504040204" pitchFamily="34" charset="0"/>
              </a:rPr>
              <a:t>和当前图像上的所有</a:t>
            </a:r>
            <a:r>
              <a:rPr lang="en-US" altLang="zh-CN" sz="1600" b="0" i="0" dirty="0">
                <a:solidFill>
                  <a:srgbClr val="000000"/>
                </a:solidFill>
                <a:effectLst/>
                <a:latin typeface="Verdana" panose="020B0604030504040204" pitchFamily="34" charset="0"/>
              </a:rPr>
              <a:t>ground truth</a:t>
            </a:r>
            <a:r>
              <a:rPr lang="zh-CN" altLang="en-US" sz="1600" b="0" i="0" dirty="0">
                <a:solidFill>
                  <a:srgbClr val="000000"/>
                </a:solidFill>
                <a:effectLst/>
                <a:latin typeface="Verdana" panose="020B0604030504040204" pitchFamily="34" charset="0"/>
              </a:rPr>
              <a:t>中重叠面积最大的那个的</a:t>
            </a:r>
            <a:r>
              <a:rPr lang="en-US" altLang="zh-CN" sz="1600" b="0" i="0" dirty="0">
                <a:solidFill>
                  <a:srgbClr val="000000"/>
                </a:solidFill>
                <a:effectLst/>
                <a:latin typeface="Verdana" panose="020B0604030504040204" pitchFamily="34" charset="0"/>
              </a:rPr>
              <a:t>IOU</a:t>
            </a:r>
            <a:r>
              <a:rPr lang="zh-CN" altLang="en-US" sz="1600" b="0" i="0" dirty="0">
                <a:solidFill>
                  <a:srgbClr val="000000"/>
                </a:solidFill>
                <a:effectLst/>
                <a:latin typeface="Verdana" panose="020B0604030504040204" pitchFamily="34" charset="0"/>
              </a:rPr>
              <a:t>大于等于</a:t>
            </a:r>
            <a:r>
              <a:rPr lang="en-US" altLang="zh-CN" sz="1600" b="0" i="0" dirty="0">
                <a:solidFill>
                  <a:srgbClr val="000000"/>
                </a:solidFill>
                <a:effectLst/>
                <a:latin typeface="Verdana" panose="020B0604030504040204" pitchFamily="34" charset="0"/>
              </a:rPr>
              <a:t>0.5</a:t>
            </a:r>
            <a:r>
              <a:rPr lang="zh-CN" altLang="en-US" sz="1600" b="0" i="0" dirty="0">
                <a:solidFill>
                  <a:srgbClr val="000000"/>
                </a:solidFill>
                <a:effectLst/>
                <a:latin typeface="Verdana" panose="020B0604030504040204" pitchFamily="34" charset="0"/>
              </a:rPr>
              <a:t>，则该</a:t>
            </a:r>
            <a:r>
              <a:rPr lang="en-US" altLang="zh-CN" sz="1600" b="0" i="0" dirty="0">
                <a:solidFill>
                  <a:srgbClr val="000000"/>
                </a:solidFill>
                <a:effectLst/>
                <a:latin typeface="Verdana" panose="020B0604030504040204" pitchFamily="34" charset="0"/>
              </a:rPr>
              <a:t>region proposal</a:t>
            </a:r>
            <a:r>
              <a:rPr lang="zh-CN" altLang="en-US" sz="1600" b="0" i="0" dirty="0">
                <a:solidFill>
                  <a:srgbClr val="000000"/>
                </a:solidFill>
                <a:effectLst/>
                <a:latin typeface="Verdana" panose="020B0604030504040204" pitchFamily="34" charset="0"/>
              </a:rPr>
              <a:t>作为这个</a:t>
            </a:r>
            <a:r>
              <a:rPr lang="en-US" altLang="zh-CN" sz="1600" b="0" i="0" dirty="0">
                <a:solidFill>
                  <a:srgbClr val="000000"/>
                </a:solidFill>
                <a:effectLst/>
                <a:latin typeface="Verdana" panose="020B0604030504040204" pitchFamily="34" charset="0"/>
              </a:rPr>
              <a:t>ground truth</a:t>
            </a:r>
            <a:r>
              <a:rPr lang="zh-CN" altLang="en-US" sz="1600" b="0" i="0" dirty="0">
                <a:solidFill>
                  <a:srgbClr val="000000"/>
                </a:solidFill>
                <a:effectLst/>
                <a:latin typeface="Verdana" panose="020B0604030504040204" pitchFamily="34" charset="0"/>
              </a:rPr>
              <a:t>类别的正样本。</a:t>
            </a:r>
            <a:endParaRPr lang="en-US" altLang="zh-CN" sz="1600" b="0" i="0" dirty="0">
              <a:solidFill>
                <a:srgbClr val="000000"/>
              </a:solidFill>
              <a:effectLst/>
              <a:latin typeface="Verdana" panose="020B0604030504040204" pitchFamily="34" charset="0"/>
            </a:endParaRPr>
          </a:p>
          <a:p>
            <a:pPr algn="just">
              <a:lnSpc>
                <a:spcPct val="150000"/>
              </a:lnSpc>
            </a:pPr>
            <a:endParaRPr lang="en-US" altLang="zh-CN" sz="1600" b="0" i="0" dirty="0">
              <a:solidFill>
                <a:srgbClr val="000000"/>
              </a:solidFill>
              <a:effectLst/>
              <a:latin typeface="Verdana" panose="020B0604030504040204" pitchFamily="34" charset="0"/>
            </a:endParaRPr>
          </a:p>
          <a:p>
            <a:pPr algn="just">
              <a:lnSpc>
                <a:spcPct val="150000"/>
              </a:lnSpc>
            </a:pPr>
            <a:r>
              <a:rPr lang="zh-CN" altLang="en-US" sz="1600" dirty="0">
                <a:solidFill>
                  <a:srgbClr val="000000"/>
                </a:solidFill>
                <a:latin typeface="Verdana" panose="020B0604030504040204" pitchFamily="34" charset="0"/>
              </a:rPr>
              <a:t>负样本：</a:t>
            </a:r>
            <a:r>
              <a:rPr lang="zh-CN" altLang="en-US" sz="1600" b="0" i="0" dirty="0">
                <a:solidFill>
                  <a:srgbClr val="000000"/>
                </a:solidFill>
                <a:effectLst/>
                <a:latin typeface="Verdana" panose="020B0604030504040204" pitchFamily="34" charset="0"/>
              </a:rPr>
              <a:t>某个</a:t>
            </a:r>
            <a:r>
              <a:rPr lang="en-US" altLang="zh-CN" sz="1600" b="0" i="0" dirty="0">
                <a:solidFill>
                  <a:srgbClr val="000000"/>
                </a:solidFill>
                <a:effectLst/>
                <a:latin typeface="Verdana" panose="020B0604030504040204" pitchFamily="34" charset="0"/>
              </a:rPr>
              <a:t>region proposal</a:t>
            </a:r>
            <a:r>
              <a:rPr lang="zh-CN" altLang="en-US" sz="1600" b="0" i="0" dirty="0">
                <a:solidFill>
                  <a:srgbClr val="000000"/>
                </a:solidFill>
                <a:effectLst/>
                <a:latin typeface="Verdana" panose="020B0604030504040204" pitchFamily="34" charset="0"/>
              </a:rPr>
              <a:t>和当前图像上的所有</a:t>
            </a:r>
            <a:r>
              <a:rPr lang="en-US" altLang="zh-CN" sz="1600" b="0" i="0" dirty="0">
                <a:solidFill>
                  <a:srgbClr val="000000"/>
                </a:solidFill>
                <a:effectLst/>
                <a:latin typeface="Verdana" panose="020B0604030504040204" pitchFamily="34" charset="0"/>
              </a:rPr>
              <a:t>ground truth</a:t>
            </a:r>
            <a:r>
              <a:rPr lang="zh-CN" altLang="en-US" sz="1600" b="0" i="0" dirty="0">
                <a:solidFill>
                  <a:srgbClr val="000000"/>
                </a:solidFill>
                <a:effectLst/>
                <a:latin typeface="Verdana" panose="020B0604030504040204" pitchFamily="34" charset="0"/>
              </a:rPr>
              <a:t>中重叠面积最大的那个的</a:t>
            </a:r>
            <a:r>
              <a:rPr lang="en-US" altLang="zh-CN" sz="1600" b="0" i="0" dirty="0">
                <a:solidFill>
                  <a:srgbClr val="000000"/>
                </a:solidFill>
                <a:effectLst/>
                <a:latin typeface="Verdana" panose="020B0604030504040204" pitchFamily="34" charset="0"/>
              </a:rPr>
              <a:t>IOU</a:t>
            </a:r>
            <a:r>
              <a:rPr lang="zh-CN" altLang="en-US" sz="1600" b="0" i="0" dirty="0">
                <a:solidFill>
                  <a:srgbClr val="000000"/>
                </a:solidFill>
                <a:effectLst/>
                <a:latin typeface="Verdana" panose="020B0604030504040204" pitchFamily="34" charset="0"/>
              </a:rPr>
              <a:t>都小于</a:t>
            </a:r>
            <a:r>
              <a:rPr lang="en-US" altLang="zh-CN" sz="1600" b="0" i="0" dirty="0">
                <a:solidFill>
                  <a:srgbClr val="000000"/>
                </a:solidFill>
                <a:effectLst/>
                <a:latin typeface="Verdana" panose="020B0604030504040204" pitchFamily="34" charset="0"/>
              </a:rPr>
              <a:t>0.5</a:t>
            </a:r>
            <a:r>
              <a:rPr lang="zh-CN" altLang="en-US" sz="1600" b="0" i="0" dirty="0">
                <a:solidFill>
                  <a:srgbClr val="000000"/>
                </a:solidFill>
                <a:effectLst/>
                <a:latin typeface="Verdana" panose="020B0604030504040204" pitchFamily="34" charset="0"/>
              </a:rPr>
              <a:t>，则该</a:t>
            </a:r>
            <a:r>
              <a:rPr lang="en-US" altLang="zh-CN" sz="1600" b="0" i="0" dirty="0">
                <a:solidFill>
                  <a:srgbClr val="000000"/>
                </a:solidFill>
                <a:effectLst/>
                <a:latin typeface="Verdana" panose="020B0604030504040204" pitchFamily="34" charset="0"/>
              </a:rPr>
              <a:t>region proposal</a:t>
            </a:r>
            <a:r>
              <a:rPr lang="zh-CN" altLang="en-US" sz="1600" b="0" i="0" dirty="0">
                <a:solidFill>
                  <a:srgbClr val="000000"/>
                </a:solidFill>
                <a:effectLst/>
                <a:latin typeface="Verdana" panose="020B0604030504040204" pitchFamily="34" charset="0"/>
              </a:rPr>
              <a:t>作为这个</a:t>
            </a:r>
            <a:r>
              <a:rPr lang="en-US" altLang="zh-CN" sz="1600" b="0" i="0" dirty="0">
                <a:solidFill>
                  <a:srgbClr val="000000"/>
                </a:solidFill>
                <a:effectLst/>
                <a:latin typeface="Verdana" panose="020B0604030504040204" pitchFamily="34" charset="0"/>
              </a:rPr>
              <a:t>ground truth</a:t>
            </a:r>
            <a:r>
              <a:rPr lang="zh-CN" altLang="en-US" sz="1600" b="0" i="0" dirty="0">
                <a:solidFill>
                  <a:srgbClr val="000000"/>
                </a:solidFill>
                <a:effectLst/>
                <a:latin typeface="Verdana" panose="020B0604030504040204" pitchFamily="34" charset="0"/>
              </a:rPr>
              <a:t>类别的负样本。</a:t>
            </a:r>
            <a:endParaRPr lang="zh-CN" altLang="en-US" sz="1600" i="0" dirty="0">
              <a:solidFill>
                <a:srgbClr val="FF0000"/>
              </a:solidFill>
              <a:effectLst/>
              <a:latin typeface="Verdana" panose="020B0604030504040204" pitchFamily="34" charset="0"/>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0112520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3068465"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论文遗留的问题</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54869F14-AF75-4917-B9D5-C7918B6F0C99}"/>
              </a:ext>
            </a:extLst>
          </p:cNvPr>
          <p:cNvSpPr txBox="1"/>
          <p:nvPr/>
        </p:nvSpPr>
        <p:spPr>
          <a:xfrm>
            <a:off x="973756" y="1070178"/>
            <a:ext cx="7196487" cy="1833515"/>
          </a:xfrm>
          <a:prstGeom prst="rect">
            <a:avLst/>
          </a:prstGeom>
          <a:noFill/>
        </p:spPr>
        <p:txBody>
          <a:bodyPr wrap="square" rtlCol="0">
            <a:spAutoFit/>
          </a:bodyPr>
          <a:lstStyle/>
          <a:p>
            <a:pPr marL="285750" indent="-285750">
              <a:lnSpc>
                <a:spcPct val="250000"/>
              </a:lnSpc>
              <a:buFont typeface="Wingdings" panose="05000000000000000000" pitchFamily="2" charset="2"/>
              <a:buChar char="l"/>
            </a:pPr>
            <a:r>
              <a:rPr lang="zh-CN" altLang="en-US" sz="1600" dirty="0">
                <a:latin typeface="Arial" panose="020B0604020202020204" pitchFamily="34" charset="0"/>
                <a:ea typeface="微软雅黑" panose="020B0503020204020204" pitchFamily="34" charset="-122"/>
              </a:rPr>
              <a:t>在进行改变图片尺寸的那个环节，是怎么进行的？</a:t>
            </a:r>
            <a:endParaRPr lang="en-US" altLang="zh-CN" sz="1600" dirty="0">
              <a:latin typeface="Arial" panose="020B0604020202020204" pitchFamily="34" charset="0"/>
              <a:ea typeface="微软雅黑" panose="020B0503020204020204" pitchFamily="34" charset="-122"/>
            </a:endParaRPr>
          </a:p>
          <a:p>
            <a:pPr marL="285750" indent="-285750">
              <a:lnSpc>
                <a:spcPct val="250000"/>
              </a:lnSpc>
              <a:buFont typeface="Wingdings" panose="05000000000000000000" pitchFamily="2" charset="2"/>
              <a:buChar char="l"/>
            </a:pP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论文中的每一步具体操作细节？</a:t>
            </a:r>
            <a:endParaRPr lang="en-US" altLang="zh-CN" sz="1600" dirty="0">
              <a:latin typeface="Arial" panose="020B0604020202020204" pitchFamily="34" charset="0"/>
              <a:ea typeface="微软雅黑" panose="020B0503020204020204" pitchFamily="34" charset="-122"/>
            </a:endParaRPr>
          </a:p>
          <a:p>
            <a:pPr marL="285750" indent="-285750">
              <a:lnSpc>
                <a:spcPct val="250000"/>
              </a:lnSpc>
              <a:buFont typeface="Wingdings" panose="05000000000000000000" pitchFamily="2" charset="2"/>
              <a:buChar char="l"/>
            </a:pPr>
            <a:r>
              <a:rPr lang="zh-CN" altLang="en-US" sz="1600" dirty="0">
                <a:latin typeface="Arial" panose="020B0604020202020204" pitchFamily="34" charset="0"/>
                <a:ea typeface="微软雅黑" panose="020B0503020204020204" pitchFamily="34" charset="-122"/>
              </a:rPr>
              <a:t>边界框回归的公式理解？</a:t>
            </a:r>
            <a:endParaRPr lang="en-US" altLang="zh-CN"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2001596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504208"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的训练过程</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811161"/>
            <a:ext cx="8096725" cy="3372398"/>
          </a:xfrm>
          <a:prstGeom prst="rect">
            <a:avLst/>
          </a:prstGeom>
          <a:noFill/>
        </p:spPr>
        <p:txBody>
          <a:bodyPr wrap="square" rtlCol="0">
            <a:spAutoFit/>
          </a:bodyPr>
          <a:lstStyle/>
          <a:p>
            <a:pPr algn="l"/>
            <a:r>
              <a:rPr lang="zh-CN" altLang="en-US" sz="2000" b="1" i="0" dirty="0">
                <a:solidFill>
                  <a:srgbClr val="333333"/>
                </a:solidFill>
                <a:effectLst/>
                <a:latin typeface="Verdana" panose="020B0604030504040204" pitchFamily="34" charset="0"/>
              </a:rPr>
              <a:t>预训练</a:t>
            </a:r>
            <a:r>
              <a:rPr lang="en-US" altLang="zh-CN" sz="2000" b="1" i="0" dirty="0">
                <a:solidFill>
                  <a:srgbClr val="333333"/>
                </a:solidFill>
                <a:effectLst/>
                <a:latin typeface="Verdana" panose="020B0604030504040204" pitchFamily="34" charset="0"/>
              </a:rPr>
              <a:t>(pre-training)</a:t>
            </a:r>
          </a:p>
          <a:p>
            <a:pPr algn="just">
              <a:lnSpc>
                <a:spcPct val="250000"/>
              </a:lnSpc>
            </a:pPr>
            <a:r>
              <a:rPr lang="zh-CN" altLang="en-US" sz="1600" dirty="0">
                <a:latin typeface="Arial" panose="020B0604020202020204" pitchFamily="34" charset="0"/>
                <a:ea typeface="微软雅黑" panose="020B0503020204020204" pitchFamily="34" charset="-122"/>
              </a:rPr>
              <a:t>在此算法之前选择的常用方法是滑动窗口法：</a:t>
            </a:r>
            <a:endParaRPr lang="en-US" altLang="zh-CN" sz="1600" dirty="0">
              <a:latin typeface="Arial" panose="020B0604020202020204" pitchFamily="34" charset="0"/>
              <a:ea typeface="微软雅黑" panose="020B0503020204020204" pitchFamily="34" charset="-122"/>
            </a:endParaRPr>
          </a:p>
          <a:p>
            <a:pPr algn="just">
              <a:lnSpc>
                <a:spcPct val="250000"/>
              </a:lnSpc>
            </a:pPr>
            <a:r>
              <a:rPr lang="en-US" altLang="zh-CN" sz="1600" b="0" i="0" dirty="0">
                <a:solidFill>
                  <a:srgbClr val="000000"/>
                </a:solidFill>
                <a:effectLst/>
                <a:latin typeface="Verdana" panose="020B0604030504040204" pitchFamily="34" charset="0"/>
              </a:rPr>
              <a:t>CNN</a:t>
            </a:r>
            <a:r>
              <a:rPr lang="zh-CN" altLang="en-US" sz="1600" b="0" i="0" dirty="0">
                <a:solidFill>
                  <a:srgbClr val="000000"/>
                </a:solidFill>
                <a:effectLst/>
                <a:latin typeface="Verdana" panose="020B0604030504040204" pitchFamily="34" charset="0"/>
              </a:rPr>
              <a:t>模型层数多，模型的容量大</a:t>
            </a:r>
            <a:r>
              <a:rPr lang="en-US" altLang="zh-CN" sz="1600" b="0" i="0" dirty="0">
                <a:solidFill>
                  <a:srgbClr val="000000"/>
                </a:solidFill>
                <a:effectLst/>
                <a:latin typeface="Verdana" panose="020B0604030504040204" pitchFamily="34" charset="0"/>
              </a:rPr>
              <a:t>,</a:t>
            </a:r>
            <a:r>
              <a:rPr lang="zh-CN" altLang="en-US" sz="1600" b="0" i="0" dirty="0">
                <a:solidFill>
                  <a:srgbClr val="000000"/>
                </a:solidFill>
                <a:effectLst/>
                <a:latin typeface="Verdana" panose="020B0604030504040204" pitchFamily="34" charset="0"/>
              </a:rPr>
              <a:t>通常会采用</a:t>
            </a:r>
            <a:r>
              <a:rPr lang="en-US" altLang="zh-CN" sz="1600" b="0" i="0" dirty="0">
                <a:solidFill>
                  <a:srgbClr val="000000"/>
                </a:solidFill>
                <a:effectLst/>
                <a:latin typeface="Verdana" panose="020B0604030504040204" pitchFamily="34" charset="0"/>
              </a:rPr>
              <a:t>2012</a:t>
            </a:r>
            <a:r>
              <a:rPr lang="zh-CN" altLang="en-US" sz="1600" b="0" i="0" dirty="0">
                <a:solidFill>
                  <a:srgbClr val="000000"/>
                </a:solidFill>
                <a:effectLst/>
                <a:latin typeface="Verdana" panose="020B0604030504040204" pitchFamily="34" charset="0"/>
              </a:rPr>
              <a:t>年的著名网络</a:t>
            </a:r>
            <a:r>
              <a:rPr lang="en-US" altLang="zh-CN" sz="1600" b="0" i="0" dirty="0" err="1">
                <a:solidFill>
                  <a:srgbClr val="000000"/>
                </a:solidFill>
                <a:effectLst/>
                <a:latin typeface="Verdana" panose="020B0604030504040204" pitchFamily="34" charset="0"/>
              </a:rPr>
              <a:t>AlexNet</a:t>
            </a:r>
            <a:r>
              <a:rPr lang="zh-CN" altLang="en-US" sz="1600" b="0" i="0" dirty="0">
                <a:solidFill>
                  <a:srgbClr val="000000"/>
                </a:solidFill>
                <a:effectLst/>
                <a:latin typeface="Verdana" panose="020B0604030504040204" pitchFamily="34" charset="0"/>
              </a:rPr>
              <a:t>来学习特征，包含</a:t>
            </a:r>
            <a:r>
              <a:rPr lang="en-US" altLang="zh-CN" sz="1600" b="0" i="0" dirty="0">
                <a:solidFill>
                  <a:srgbClr val="000000"/>
                </a:solidFill>
                <a:effectLst/>
                <a:latin typeface="Verdana" panose="020B0604030504040204" pitchFamily="34" charset="0"/>
              </a:rPr>
              <a:t>5</a:t>
            </a:r>
            <a:r>
              <a:rPr lang="zh-CN" altLang="en-US" sz="1600" b="0" i="0" dirty="0">
                <a:solidFill>
                  <a:srgbClr val="000000"/>
                </a:solidFill>
                <a:effectLst/>
                <a:latin typeface="Verdana" panose="020B0604030504040204" pitchFamily="34" charset="0"/>
              </a:rPr>
              <a:t>个卷积层和</a:t>
            </a:r>
            <a:r>
              <a:rPr lang="en-US" altLang="zh-CN" sz="1600" b="0" i="0" dirty="0">
                <a:solidFill>
                  <a:srgbClr val="000000"/>
                </a:solidFill>
                <a:effectLst/>
                <a:latin typeface="Verdana" panose="020B0604030504040204" pitchFamily="34" charset="0"/>
              </a:rPr>
              <a:t>2</a:t>
            </a:r>
            <a:r>
              <a:rPr lang="zh-CN" altLang="en-US" sz="1600" b="0" i="0" dirty="0">
                <a:solidFill>
                  <a:srgbClr val="000000"/>
                </a:solidFill>
                <a:effectLst/>
                <a:latin typeface="Verdana" panose="020B0604030504040204" pitchFamily="34" charset="0"/>
              </a:rPr>
              <a:t>个全连接层，利用大数据集训练一个分类器，比如著名的</a:t>
            </a:r>
            <a:r>
              <a:rPr lang="en-US" altLang="zh-CN" sz="1600" b="0" i="0" dirty="0">
                <a:solidFill>
                  <a:srgbClr val="000000"/>
                </a:solidFill>
                <a:effectLst/>
                <a:latin typeface="Verdana" panose="020B0604030504040204" pitchFamily="34" charset="0"/>
              </a:rPr>
              <a:t>ImageNet</a:t>
            </a:r>
            <a:r>
              <a:rPr lang="zh-CN" altLang="en-US" sz="1600" b="0" i="0" dirty="0">
                <a:solidFill>
                  <a:srgbClr val="000000"/>
                </a:solidFill>
                <a:effectLst/>
                <a:latin typeface="Verdana" panose="020B0604030504040204" pitchFamily="34" charset="0"/>
              </a:rPr>
              <a:t>比赛的数据集，来训练</a:t>
            </a:r>
            <a:r>
              <a:rPr lang="en-US" altLang="zh-CN" sz="1600" b="0" i="0" dirty="0" err="1">
                <a:solidFill>
                  <a:srgbClr val="000000"/>
                </a:solidFill>
                <a:effectLst/>
                <a:latin typeface="Verdana" panose="020B0604030504040204" pitchFamily="34" charset="0"/>
              </a:rPr>
              <a:t>AlexNet</a:t>
            </a:r>
            <a:r>
              <a:rPr lang="zh-CN" altLang="en-US" sz="1600" b="0" i="0" dirty="0">
                <a:solidFill>
                  <a:srgbClr val="000000"/>
                </a:solidFill>
                <a:effectLst/>
                <a:latin typeface="Verdana" panose="020B0604030504040204" pitchFamily="34" charset="0"/>
              </a:rPr>
              <a:t>，保存其中的模型参数。</a:t>
            </a:r>
            <a:endParaRPr lang="en-US" altLang="zh-CN" sz="1600" b="0" i="0" dirty="0">
              <a:solidFill>
                <a:srgbClr val="000000"/>
              </a:solidFill>
              <a:effectLst/>
              <a:latin typeface="Verdana" panose="020B0604030504040204" pitchFamily="34" charset="0"/>
            </a:endParaRPr>
          </a:p>
          <a:p>
            <a:pPr algn="just">
              <a:lnSpc>
                <a:spcPct val="250000"/>
              </a:lnSpc>
            </a:pPr>
            <a:r>
              <a:rPr lang="zh-CN" altLang="en-US" sz="1600" i="0" dirty="0">
                <a:solidFill>
                  <a:srgbClr val="FF0000"/>
                </a:solidFill>
                <a:effectLst/>
                <a:latin typeface="Verdana" panose="020B0604030504040204" pitchFamily="34" charset="0"/>
              </a:rPr>
              <a:t>所谓预训练，其实就是拿别人训练好的模型来用，但是还没有真的开始训练。</a:t>
            </a:r>
            <a:endParaRPr lang="zh-CN" altLang="en-US" sz="1600" dirty="0">
              <a:solidFill>
                <a:srgbClr val="FF0000"/>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27896133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504208"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的训练过程</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811161"/>
            <a:ext cx="8096725" cy="3710183"/>
          </a:xfrm>
          <a:prstGeom prst="rect">
            <a:avLst/>
          </a:prstGeom>
          <a:noFill/>
        </p:spPr>
        <p:txBody>
          <a:bodyPr wrap="square" rtlCol="0">
            <a:spAutoFit/>
          </a:bodyPr>
          <a:lstStyle/>
          <a:p>
            <a:pPr algn="just"/>
            <a:r>
              <a:rPr lang="zh-CN" altLang="en-US" sz="1600" b="1" i="0" dirty="0">
                <a:solidFill>
                  <a:srgbClr val="333333"/>
                </a:solidFill>
                <a:effectLst/>
                <a:latin typeface="Verdana" panose="020B0604030504040204" pitchFamily="34" charset="0"/>
              </a:rPr>
              <a:t>微调</a:t>
            </a:r>
            <a:r>
              <a:rPr lang="en-US" altLang="zh-CN" sz="1600" b="1" i="0" dirty="0">
                <a:solidFill>
                  <a:srgbClr val="333333"/>
                </a:solidFill>
                <a:effectLst/>
                <a:latin typeface="Verdana" panose="020B0604030504040204" pitchFamily="34" charset="0"/>
              </a:rPr>
              <a:t>(fine-tuning)</a:t>
            </a:r>
            <a:r>
              <a:rPr lang="zh-CN" altLang="en-US" sz="1600" b="1" i="0" dirty="0">
                <a:solidFill>
                  <a:srgbClr val="333333"/>
                </a:solidFill>
                <a:effectLst/>
                <a:latin typeface="Verdana" panose="020B0604030504040204" pitchFamily="34" charset="0"/>
              </a:rPr>
              <a:t>：</a:t>
            </a:r>
            <a:endParaRPr lang="en-US" altLang="zh-CN" sz="1600" b="1" i="0" dirty="0">
              <a:solidFill>
                <a:srgbClr val="333333"/>
              </a:solidFill>
              <a:effectLst/>
              <a:latin typeface="Verdana" panose="020B0604030504040204" pitchFamily="34" charset="0"/>
            </a:endParaRPr>
          </a:p>
          <a:p>
            <a:pPr algn="just">
              <a:lnSpc>
                <a:spcPct val="200000"/>
              </a:lnSpc>
            </a:pPr>
            <a:r>
              <a:rPr lang="en-US" altLang="zh-CN" sz="1600" b="0" i="0" dirty="0" err="1">
                <a:solidFill>
                  <a:srgbClr val="000000"/>
                </a:solidFill>
                <a:effectLst/>
                <a:latin typeface="Verdana" panose="020B0604030504040204" pitchFamily="34" charset="0"/>
              </a:rPr>
              <a:t>AlexNet</a:t>
            </a:r>
            <a:r>
              <a:rPr lang="zh-CN" altLang="en-US" sz="1600" b="0" i="0" dirty="0">
                <a:solidFill>
                  <a:srgbClr val="000000"/>
                </a:solidFill>
                <a:effectLst/>
                <a:latin typeface="Verdana" panose="020B0604030504040204" pitchFamily="34" charset="0"/>
              </a:rPr>
              <a:t>是针对</a:t>
            </a:r>
            <a:r>
              <a:rPr lang="en-US" altLang="zh-CN" sz="1600" b="0" i="0" dirty="0">
                <a:solidFill>
                  <a:srgbClr val="000000"/>
                </a:solidFill>
                <a:effectLst/>
                <a:latin typeface="Verdana" panose="020B0604030504040204" pitchFamily="34" charset="0"/>
              </a:rPr>
              <a:t>ImageNet</a:t>
            </a:r>
            <a:r>
              <a:rPr lang="zh-CN" altLang="en-US" sz="1600" b="0" i="0" dirty="0">
                <a:solidFill>
                  <a:srgbClr val="000000"/>
                </a:solidFill>
                <a:effectLst/>
                <a:latin typeface="Verdana" panose="020B0604030504040204" pitchFamily="34" charset="0"/>
              </a:rPr>
              <a:t>训练出来的模型，</a:t>
            </a:r>
            <a:r>
              <a:rPr lang="zh-CN" altLang="en-US" sz="1600" i="0" dirty="0">
                <a:solidFill>
                  <a:srgbClr val="000000"/>
                </a:solidFill>
                <a:effectLst/>
                <a:latin typeface="Verdana" panose="020B0604030504040204" pitchFamily="34" charset="0"/>
              </a:rPr>
              <a:t>卷积部分可以作为一个好的特征提取器</a:t>
            </a:r>
            <a:r>
              <a:rPr lang="zh-CN" altLang="en-US" sz="1600" b="0" i="0" dirty="0">
                <a:solidFill>
                  <a:srgbClr val="000000"/>
                </a:solidFill>
                <a:effectLst/>
                <a:latin typeface="Verdana" panose="020B0604030504040204" pitchFamily="34" charset="0"/>
              </a:rPr>
              <a:t>，后面的</a:t>
            </a:r>
            <a:r>
              <a:rPr lang="zh-CN" altLang="en-US" sz="1600" i="0" dirty="0">
                <a:solidFill>
                  <a:srgbClr val="000000"/>
                </a:solidFill>
                <a:effectLst/>
                <a:latin typeface="Verdana" panose="020B0604030504040204" pitchFamily="34" charset="0"/>
              </a:rPr>
              <a:t>全连接层可以理解为一个好的分类器</a:t>
            </a:r>
            <a:r>
              <a:rPr lang="zh-CN" altLang="en-US" sz="1600" b="0" i="0" dirty="0">
                <a:solidFill>
                  <a:srgbClr val="000000"/>
                </a:solidFill>
                <a:effectLst/>
                <a:latin typeface="Verdana" panose="020B0604030504040204" pitchFamily="34" charset="0"/>
              </a:rPr>
              <a:t>。</a:t>
            </a:r>
            <a:r>
              <a:rPr lang="en-US" altLang="zh-CN" sz="1600" b="0" i="0" dirty="0">
                <a:solidFill>
                  <a:srgbClr val="000000"/>
                </a:solidFill>
                <a:effectLst/>
                <a:latin typeface="Verdana" panose="020B0604030504040204" pitchFamily="34" charset="0"/>
              </a:rPr>
              <a:t>R-CNN</a:t>
            </a:r>
            <a:r>
              <a:rPr lang="zh-CN" altLang="en-US" sz="1600" b="0" i="0" dirty="0">
                <a:solidFill>
                  <a:srgbClr val="000000"/>
                </a:solidFill>
                <a:effectLst/>
                <a:latin typeface="Verdana" panose="020B0604030504040204" pitchFamily="34" charset="0"/>
              </a:rPr>
              <a:t>需要在现有的模型上</a:t>
            </a:r>
            <a:r>
              <a:rPr lang="zh-CN" altLang="en-US" sz="1600" i="0" dirty="0">
                <a:solidFill>
                  <a:srgbClr val="000000"/>
                </a:solidFill>
                <a:effectLst/>
                <a:latin typeface="Verdana" panose="020B0604030504040204" pitchFamily="34" charset="0"/>
              </a:rPr>
              <a:t>微调卷积参数</a:t>
            </a:r>
            <a:r>
              <a:rPr lang="zh-CN" altLang="en-US" sz="1600" b="0" i="0" dirty="0">
                <a:solidFill>
                  <a:srgbClr val="000000"/>
                </a:solidFill>
                <a:effectLst/>
                <a:latin typeface="Verdana" panose="020B0604030504040204" pitchFamily="34" charset="0"/>
              </a:rPr>
              <a:t>。</a:t>
            </a:r>
            <a:endParaRPr lang="en-US" altLang="zh-CN" sz="1600" b="0" i="0" dirty="0">
              <a:solidFill>
                <a:srgbClr val="000000"/>
              </a:solidFill>
              <a:effectLst/>
              <a:latin typeface="Verdana" panose="020B0604030504040204" pitchFamily="34" charset="0"/>
            </a:endParaRPr>
          </a:p>
          <a:p>
            <a:pPr marL="285750" indent="-285750" algn="just">
              <a:lnSpc>
                <a:spcPct val="200000"/>
              </a:lnSpc>
              <a:buFont typeface="Arial" panose="020B0604020202020204" pitchFamily="34" charset="0"/>
              <a:buChar char="•"/>
            </a:pPr>
            <a:r>
              <a:rPr lang="zh-CN" altLang="en-US" sz="1600" b="0" i="0" dirty="0">
                <a:solidFill>
                  <a:srgbClr val="000000"/>
                </a:solidFill>
                <a:effectLst/>
                <a:latin typeface="Verdana" panose="020B0604030504040204" pitchFamily="34" charset="0"/>
              </a:rPr>
              <a:t>将第一步中得到的样本进行尺寸变换，使得大小一致，然后作为预训练好的网络的输入，继续训练网络（迁移学习）</a:t>
            </a:r>
            <a:endParaRPr lang="en-US" altLang="zh-CN" sz="1600" b="0" i="0" dirty="0">
              <a:solidFill>
                <a:srgbClr val="000000"/>
              </a:solidFill>
              <a:effectLst/>
              <a:latin typeface="Verdana" panose="020B0604030504040204" pitchFamily="34" charset="0"/>
            </a:endParaRPr>
          </a:p>
          <a:p>
            <a:pPr algn="just">
              <a:lnSpc>
                <a:spcPct val="200000"/>
              </a:lnSpc>
            </a:pPr>
            <a:r>
              <a:rPr lang="zh-CN" altLang="en-US" sz="1600" b="0" i="0" dirty="0">
                <a:solidFill>
                  <a:srgbClr val="000000"/>
                </a:solidFill>
                <a:effectLst/>
                <a:latin typeface="Verdana" panose="020B0604030504040204" pitchFamily="34" charset="0"/>
              </a:rPr>
              <a:t>所谓微调，就是预训练拿来用的</a:t>
            </a:r>
            <a:r>
              <a:rPr lang="en-US" altLang="zh-CN" sz="1600" b="0" i="0" dirty="0">
                <a:solidFill>
                  <a:srgbClr val="000000"/>
                </a:solidFill>
                <a:effectLst/>
                <a:latin typeface="Verdana" panose="020B0604030504040204" pitchFamily="34" charset="0"/>
              </a:rPr>
              <a:t>model1</a:t>
            </a:r>
            <a:r>
              <a:rPr lang="zh-CN" altLang="en-US" sz="1600" b="0" i="0" dirty="0">
                <a:solidFill>
                  <a:srgbClr val="000000"/>
                </a:solidFill>
                <a:effectLst/>
                <a:latin typeface="Verdana" panose="020B0604030504040204" pitchFamily="34" charset="0"/>
              </a:rPr>
              <a:t>，给</a:t>
            </a:r>
            <a:r>
              <a:rPr lang="en-US" altLang="zh-CN" sz="1600" b="0" i="0" dirty="0">
                <a:solidFill>
                  <a:srgbClr val="000000"/>
                </a:solidFill>
                <a:effectLst/>
                <a:latin typeface="Verdana" panose="020B0604030504040204" pitchFamily="34" charset="0"/>
              </a:rPr>
              <a:t>model1</a:t>
            </a:r>
            <a:r>
              <a:rPr lang="zh-CN" altLang="en-US" sz="1600" b="0" i="0" dirty="0">
                <a:solidFill>
                  <a:srgbClr val="000000"/>
                </a:solidFill>
                <a:effectLst/>
                <a:latin typeface="Verdana" panose="020B0604030504040204" pitchFamily="34" charset="0"/>
              </a:rPr>
              <a:t>输入我们的数据</a:t>
            </a:r>
            <a:r>
              <a:rPr lang="en-US" altLang="zh-CN" sz="1600" b="0" i="0" dirty="0">
                <a:solidFill>
                  <a:srgbClr val="000000"/>
                </a:solidFill>
                <a:effectLst/>
                <a:latin typeface="Verdana" panose="020B0604030504040204" pitchFamily="34" charset="0"/>
              </a:rPr>
              <a:t>(</a:t>
            </a:r>
            <a:r>
              <a:rPr lang="zh-CN" altLang="en-US" sz="1600" b="0" i="0" dirty="0">
                <a:solidFill>
                  <a:srgbClr val="000000"/>
                </a:solidFill>
                <a:effectLst/>
                <a:latin typeface="Verdana" panose="020B0604030504040204" pitchFamily="34" charset="0"/>
              </a:rPr>
              <a:t>固定尺寸的图像</a:t>
            </a:r>
            <a:r>
              <a:rPr lang="en-US" altLang="zh-CN" sz="1600" b="0" i="0" dirty="0">
                <a:solidFill>
                  <a:srgbClr val="000000"/>
                </a:solidFill>
                <a:effectLst/>
                <a:latin typeface="Verdana" panose="020B0604030504040204" pitchFamily="34" charset="0"/>
              </a:rPr>
              <a:t>)</a:t>
            </a:r>
            <a:r>
              <a:rPr lang="zh-CN" altLang="en-US" sz="1600" b="0" i="0" dirty="0">
                <a:solidFill>
                  <a:srgbClr val="000000"/>
                </a:solidFill>
                <a:effectLst/>
                <a:latin typeface="Verdana" panose="020B0604030504040204" pitchFamily="34" charset="0"/>
              </a:rPr>
              <a:t>，然后训练得到</a:t>
            </a:r>
            <a:r>
              <a:rPr lang="en-US" altLang="zh-CN" sz="1600" b="0" i="0" dirty="0">
                <a:solidFill>
                  <a:srgbClr val="000000"/>
                </a:solidFill>
                <a:effectLst/>
                <a:latin typeface="Verdana" panose="020B0604030504040204" pitchFamily="34" charset="0"/>
              </a:rPr>
              <a:t>model2</a:t>
            </a:r>
            <a:r>
              <a:rPr lang="zh-CN" altLang="en-US" sz="1600" b="0" i="0" dirty="0">
                <a:solidFill>
                  <a:srgbClr val="000000"/>
                </a:solidFill>
                <a:effectLst/>
                <a:latin typeface="Verdana" panose="020B0604030504040204" pitchFamily="34" charset="0"/>
              </a:rPr>
              <a:t>，</a:t>
            </a:r>
            <a:r>
              <a:rPr lang="en-US" altLang="zh-CN" sz="1600" b="0" i="0" dirty="0">
                <a:solidFill>
                  <a:srgbClr val="000000"/>
                </a:solidFill>
                <a:effectLst/>
                <a:latin typeface="Verdana" panose="020B0604030504040204" pitchFamily="34" charset="0"/>
              </a:rPr>
              <a:t>model2</a:t>
            </a:r>
            <a:r>
              <a:rPr lang="zh-CN" altLang="en-US" sz="1600" b="0" i="0" dirty="0">
                <a:solidFill>
                  <a:srgbClr val="000000"/>
                </a:solidFill>
                <a:effectLst/>
                <a:latin typeface="Verdana" panose="020B0604030504040204" pitchFamily="34" charset="0"/>
              </a:rPr>
              <a:t>就是我们微调后的模型，本质就是迁移学习，不同于预训练的是，这是真的训练了。</a:t>
            </a:r>
          </a:p>
        </p:txBody>
      </p:sp>
    </p:spTree>
    <p:extLst>
      <p:ext uri="{BB962C8B-B14F-4D97-AF65-F5344CB8AC3E}">
        <p14:creationId xmlns:p14="http://schemas.microsoft.com/office/powerpoint/2010/main" val="313195946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504208"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的训练过程</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811161"/>
            <a:ext cx="8096725" cy="2338076"/>
          </a:xfrm>
          <a:prstGeom prst="rect">
            <a:avLst/>
          </a:prstGeom>
          <a:noFill/>
        </p:spPr>
        <p:txBody>
          <a:bodyPr wrap="square" rtlCol="0">
            <a:spAutoFit/>
          </a:bodyPr>
          <a:lstStyle/>
          <a:p>
            <a:pPr algn="just">
              <a:lnSpc>
                <a:spcPct val="200000"/>
              </a:lnSpc>
            </a:pPr>
            <a:r>
              <a:rPr lang="en-US" altLang="zh-CN" sz="1600" b="1" i="0" dirty="0">
                <a:solidFill>
                  <a:srgbClr val="333333"/>
                </a:solidFill>
                <a:effectLst/>
                <a:latin typeface="Verdana" panose="020B0604030504040204" pitchFamily="34" charset="0"/>
              </a:rPr>
              <a:t>SVM</a:t>
            </a:r>
            <a:r>
              <a:rPr lang="zh-CN" altLang="en-US" sz="1600" b="1" i="0" dirty="0">
                <a:solidFill>
                  <a:srgbClr val="333333"/>
                </a:solidFill>
                <a:effectLst/>
                <a:latin typeface="Verdana" panose="020B0604030504040204" pitchFamily="34" charset="0"/>
              </a:rPr>
              <a:t>分类器：</a:t>
            </a:r>
          </a:p>
          <a:p>
            <a:pPr algn="just">
              <a:lnSpc>
                <a:spcPct val="200000"/>
              </a:lnSpc>
            </a:pPr>
            <a:r>
              <a:rPr lang="zh-CN" altLang="en-US" sz="2000" dirty="0"/>
              <a:t>针对每个类别训练一个</a:t>
            </a:r>
            <a:r>
              <a:rPr lang="en-US" altLang="zh-CN" sz="2000" dirty="0"/>
              <a:t>SVM</a:t>
            </a:r>
            <a:r>
              <a:rPr lang="zh-CN" altLang="en-US" sz="2000" dirty="0"/>
              <a:t>的二分类器。举例：猫的</a:t>
            </a:r>
            <a:r>
              <a:rPr lang="en-US" altLang="zh-CN" sz="2000" dirty="0"/>
              <a:t>SVM</a:t>
            </a:r>
            <a:r>
              <a:rPr lang="zh-CN" altLang="en-US" sz="2000" dirty="0"/>
              <a:t>分类器，输入维度是</a:t>
            </a:r>
            <a:r>
              <a:rPr lang="en-US" altLang="zh-CN" sz="2000" dirty="0"/>
              <a:t>2000x4096</a:t>
            </a:r>
            <a:r>
              <a:rPr lang="zh-CN" altLang="en-US" sz="2000" dirty="0"/>
              <a:t>，目标还是之前第一步标记是否属于该类别猫，训练结果是得到</a:t>
            </a:r>
            <a:r>
              <a:rPr lang="en-US" altLang="zh-CN" sz="2000" dirty="0"/>
              <a:t>SVM</a:t>
            </a:r>
            <a:r>
              <a:rPr lang="zh-CN" altLang="en-US" sz="2000" dirty="0"/>
              <a:t>的权重矩阵</a:t>
            </a:r>
            <a:r>
              <a:rPr lang="en-US" altLang="zh-CN" sz="2000" dirty="0"/>
              <a:t>W</a:t>
            </a:r>
            <a:r>
              <a:rPr lang="zh-CN" altLang="en-US" sz="2000" dirty="0"/>
              <a:t>，</a:t>
            </a:r>
            <a:r>
              <a:rPr lang="en-US" altLang="zh-CN" sz="2000" dirty="0"/>
              <a:t>W</a:t>
            </a:r>
            <a:r>
              <a:rPr lang="zh-CN" altLang="en-US" sz="2000" dirty="0"/>
              <a:t>的维度是</a:t>
            </a:r>
            <a:r>
              <a:rPr lang="en-US" altLang="zh-CN" sz="2000" dirty="0"/>
              <a:t>4096x20</a:t>
            </a:r>
            <a:r>
              <a:rPr lang="zh-CN" altLang="en-US" sz="2000" dirty="0"/>
              <a:t>。</a:t>
            </a:r>
            <a:endParaRPr lang="en-US" altLang="zh-CN" sz="2000" dirty="0"/>
          </a:p>
        </p:txBody>
      </p:sp>
    </p:spTree>
    <p:extLst>
      <p:ext uri="{BB962C8B-B14F-4D97-AF65-F5344CB8AC3E}">
        <p14:creationId xmlns:p14="http://schemas.microsoft.com/office/powerpoint/2010/main" val="28247007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504208"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的训练过程</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811161"/>
            <a:ext cx="8096725" cy="1851404"/>
          </a:xfrm>
          <a:prstGeom prst="rect">
            <a:avLst/>
          </a:prstGeom>
          <a:noFill/>
        </p:spPr>
        <p:txBody>
          <a:bodyPr wrap="square" rtlCol="0">
            <a:spAutoFit/>
          </a:bodyPr>
          <a:lstStyle/>
          <a:p>
            <a:pPr algn="l">
              <a:lnSpc>
                <a:spcPct val="200000"/>
              </a:lnSpc>
            </a:pPr>
            <a:r>
              <a:rPr lang="en-US" altLang="zh-CN" sz="2000" b="1" dirty="0" err="1">
                <a:solidFill>
                  <a:srgbClr val="404040"/>
                </a:solidFill>
                <a:latin typeface="-apple-system"/>
              </a:rPr>
              <a:t>bbox</a:t>
            </a:r>
            <a:r>
              <a:rPr lang="zh-CN" altLang="en-US" sz="2000" b="1" dirty="0">
                <a:solidFill>
                  <a:srgbClr val="404040"/>
                </a:solidFill>
                <a:latin typeface="-apple-system"/>
              </a:rPr>
              <a:t>回归器训练（边框回归）</a:t>
            </a:r>
            <a:endParaRPr lang="en-US" altLang="zh-CN" sz="2000" b="1" dirty="0">
              <a:solidFill>
                <a:srgbClr val="404040"/>
              </a:solidFill>
              <a:latin typeface="-apple-system"/>
            </a:endParaRPr>
          </a:p>
          <a:p>
            <a:pPr algn="just">
              <a:lnSpc>
                <a:spcPct val="200000"/>
              </a:lnSpc>
            </a:pPr>
            <a:r>
              <a:rPr lang="zh-CN" altLang="en-US" sz="2000" b="0" i="0" dirty="0">
                <a:solidFill>
                  <a:srgbClr val="333333"/>
                </a:solidFill>
                <a:effectLst/>
                <a:latin typeface="pingfang SC"/>
              </a:rPr>
              <a:t>只对那些跟</a:t>
            </a:r>
            <a:r>
              <a:rPr lang="en-US" altLang="zh-CN" sz="2000" b="0" i="0" dirty="0">
                <a:solidFill>
                  <a:srgbClr val="333333"/>
                </a:solidFill>
                <a:effectLst/>
                <a:latin typeface="pingfang SC"/>
              </a:rPr>
              <a:t>ground truth</a:t>
            </a:r>
            <a:r>
              <a:rPr lang="zh-CN" altLang="en-US" sz="2000" b="0" i="0" dirty="0">
                <a:solidFill>
                  <a:srgbClr val="333333"/>
                </a:solidFill>
                <a:effectLst/>
                <a:latin typeface="pingfang SC"/>
              </a:rPr>
              <a:t>的</a:t>
            </a:r>
            <a:r>
              <a:rPr lang="en-US" altLang="zh-CN" sz="2000" b="0" i="0" dirty="0" err="1">
                <a:solidFill>
                  <a:srgbClr val="333333"/>
                </a:solidFill>
                <a:effectLst/>
                <a:latin typeface="pingfang SC"/>
              </a:rPr>
              <a:t>IoU</a:t>
            </a:r>
            <a:r>
              <a:rPr lang="zh-CN" altLang="en-US" sz="2000" b="0" i="0" dirty="0">
                <a:solidFill>
                  <a:srgbClr val="333333"/>
                </a:solidFill>
                <a:effectLst/>
                <a:latin typeface="pingfang SC"/>
              </a:rPr>
              <a:t>超过某个阈值且</a:t>
            </a:r>
            <a:r>
              <a:rPr lang="en-US" altLang="zh-CN" sz="2000" b="0" i="0" dirty="0">
                <a:solidFill>
                  <a:srgbClr val="333333"/>
                </a:solidFill>
                <a:effectLst/>
                <a:latin typeface="pingfang SC"/>
              </a:rPr>
              <a:t>IOU</a:t>
            </a:r>
            <a:r>
              <a:rPr lang="zh-CN" altLang="en-US" sz="2000" b="0" i="0" dirty="0">
                <a:solidFill>
                  <a:srgbClr val="333333"/>
                </a:solidFill>
                <a:effectLst/>
                <a:latin typeface="pingfang SC"/>
              </a:rPr>
              <a:t>最大的</a:t>
            </a:r>
            <a:r>
              <a:rPr lang="en-US" altLang="zh-CN" sz="2000" b="0" i="0" dirty="0">
                <a:solidFill>
                  <a:srgbClr val="333333"/>
                </a:solidFill>
                <a:effectLst/>
                <a:latin typeface="pingfang SC"/>
              </a:rPr>
              <a:t>region proposal</a:t>
            </a:r>
            <a:r>
              <a:rPr lang="zh-CN" altLang="en-US" sz="2000" b="0" i="0" dirty="0">
                <a:solidFill>
                  <a:srgbClr val="333333"/>
                </a:solidFill>
                <a:effectLst/>
                <a:latin typeface="pingfang SC"/>
              </a:rPr>
              <a:t>回归，其余的</a:t>
            </a:r>
            <a:r>
              <a:rPr lang="en-US" altLang="zh-CN" sz="2000" b="0" i="0" dirty="0">
                <a:solidFill>
                  <a:srgbClr val="333333"/>
                </a:solidFill>
                <a:effectLst/>
                <a:latin typeface="pingfang SC"/>
              </a:rPr>
              <a:t>region proposal</a:t>
            </a:r>
            <a:r>
              <a:rPr lang="zh-CN" altLang="en-US" sz="2000" b="0" i="0" dirty="0">
                <a:solidFill>
                  <a:srgbClr val="333333"/>
                </a:solidFill>
                <a:effectLst/>
                <a:latin typeface="pingfang SC"/>
              </a:rPr>
              <a:t>不参与。</a:t>
            </a:r>
            <a:endParaRPr lang="en-US" altLang="zh-CN" sz="2000" b="0" i="0" dirty="0">
              <a:solidFill>
                <a:srgbClr val="333333"/>
              </a:solidFill>
              <a:effectLst/>
              <a:latin typeface="pingfang SC"/>
            </a:endParaRPr>
          </a:p>
        </p:txBody>
      </p:sp>
    </p:spTree>
    <p:extLst>
      <p:ext uri="{BB962C8B-B14F-4D97-AF65-F5344CB8AC3E}">
        <p14:creationId xmlns:p14="http://schemas.microsoft.com/office/powerpoint/2010/main" val="2340587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504208"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的测试过程</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3961726"/>
          </a:xfrm>
          <a:prstGeom prst="rect">
            <a:avLst/>
          </a:prstGeom>
          <a:noFill/>
        </p:spPr>
        <p:txBody>
          <a:bodyPr wrap="square" rtlCol="0">
            <a:spAutoFit/>
          </a:bodyPr>
          <a:lstStyle/>
          <a:p>
            <a:pPr algn="just">
              <a:lnSpc>
                <a:spcPct val="200000"/>
              </a:lnSpc>
            </a:pPr>
            <a:r>
              <a:rPr lang="en-US" altLang="zh-CN" sz="1600" b="1" i="0" dirty="0">
                <a:solidFill>
                  <a:srgbClr val="000000"/>
                </a:solidFill>
                <a:effectLst/>
                <a:latin typeface="Verdana" panose="020B0604030504040204" pitchFamily="34" charset="0"/>
              </a:rPr>
              <a:t>R-CNN</a:t>
            </a:r>
            <a:r>
              <a:rPr lang="zh-CN" altLang="en-US" sz="1600" b="1" i="0" dirty="0">
                <a:solidFill>
                  <a:srgbClr val="000000"/>
                </a:solidFill>
                <a:effectLst/>
                <a:latin typeface="Verdana" panose="020B0604030504040204" pitchFamily="34" charset="0"/>
              </a:rPr>
              <a:t>测试过程：</a:t>
            </a:r>
            <a:endParaRPr lang="en-US" altLang="zh-CN" sz="1600" b="1" dirty="0">
              <a:solidFill>
                <a:srgbClr val="000000"/>
              </a:solidFill>
              <a:latin typeface="Verdana" panose="020B0604030504040204" pitchFamily="34" charset="0"/>
            </a:endParaRPr>
          </a:p>
          <a:p>
            <a:pPr marL="285750" indent="-285750" algn="just">
              <a:lnSpc>
                <a:spcPct val="200000"/>
              </a:lnSpc>
              <a:buFont typeface="Arial" panose="020B0604020202020204" pitchFamily="34" charset="0"/>
              <a:buChar char="•"/>
            </a:pPr>
            <a:r>
              <a:rPr lang="zh-CN" altLang="en-US" sz="1600" b="0" i="0" dirty="0">
                <a:solidFill>
                  <a:srgbClr val="000000"/>
                </a:solidFill>
                <a:effectLst/>
                <a:latin typeface="Verdana" panose="020B0604030504040204" pitchFamily="34" charset="0"/>
              </a:rPr>
              <a:t>输入一张图像，利用</a:t>
            </a:r>
            <a:r>
              <a:rPr lang="en-US" altLang="zh-CN" sz="1600" b="0" i="0" dirty="0">
                <a:solidFill>
                  <a:srgbClr val="000000"/>
                </a:solidFill>
                <a:effectLst/>
                <a:latin typeface="Verdana" panose="020B0604030504040204" pitchFamily="34" charset="0"/>
              </a:rPr>
              <a:t>selective search</a:t>
            </a:r>
            <a:r>
              <a:rPr lang="zh-CN" altLang="en-US" sz="1600" b="0" i="0" dirty="0">
                <a:solidFill>
                  <a:srgbClr val="000000"/>
                </a:solidFill>
                <a:effectLst/>
                <a:latin typeface="Verdana" panose="020B0604030504040204" pitchFamily="34" charset="0"/>
              </a:rPr>
              <a:t>得到</a:t>
            </a:r>
            <a:r>
              <a:rPr lang="en-US" altLang="zh-CN" sz="1600" b="0" i="0" dirty="0">
                <a:solidFill>
                  <a:srgbClr val="000000"/>
                </a:solidFill>
                <a:effectLst/>
                <a:latin typeface="Verdana" panose="020B0604030504040204" pitchFamily="34" charset="0"/>
              </a:rPr>
              <a:t>2000</a:t>
            </a:r>
            <a:r>
              <a:rPr lang="zh-CN" altLang="en-US" sz="1600" b="0" i="0" dirty="0">
                <a:solidFill>
                  <a:srgbClr val="000000"/>
                </a:solidFill>
                <a:effectLst/>
                <a:latin typeface="Verdana" panose="020B0604030504040204" pitchFamily="34" charset="0"/>
              </a:rPr>
              <a:t>个</a:t>
            </a:r>
            <a:r>
              <a:rPr lang="en-US" altLang="zh-CN" sz="1600" b="0" i="0" dirty="0">
                <a:solidFill>
                  <a:srgbClr val="000000"/>
                </a:solidFill>
                <a:effectLst/>
                <a:latin typeface="Verdana" panose="020B0604030504040204" pitchFamily="34" charset="0"/>
              </a:rPr>
              <a:t>region proposal</a:t>
            </a:r>
            <a:r>
              <a:rPr lang="zh-CN" altLang="en-US" sz="1600" b="0" i="0" dirty="0">
                <a:solidFill>
                  <a:srgbClr val="000000"/>
                </a:solidFill>
                <a:effectLst/>
                <a:latin typeface="Verdana" panose="020B0604030504040204" pitchFamily="34" charset="0"/>
              </a:rPr>
              <a:t>。</a:t>
            </a:r>
          </a:p>
          <a:p>
            <a:pPr marL="285750" indent="-285750" algn="just">
              <a:lnSpc>
                <a:spcPct val="200000"/>
              </a:lnSpc>
              <a:buFont typeface="Arial" panose="020B0604020202020204" pitchFamily="34" charset="0"/>
              <a:buChar char="•"/>
            </a:pPr>
            <a:r>
              <a:rPr lang="zh-CN" altLang="en-US" sz="1600" b="0" i="0" dirty="0">
                <a:solidFill>
                  <a:srgbClr val="000000"/>
                </a:solidFill>
                <a:effectLst/>
                <a:latin typeface="Verdana" panose="020B0604030504040204" pitchFamily="34" charset="0"/>
              </a:rPr>
              <a:t>对所有</a:t>
            </a:r>
            <a:r>
              <a:rPr lang="en-US" altLang="zh-CN" sz="1600" b="0" i="0" dirty="0">
                <a:solidFill>
                  <a:srgbClr val="000000"/>
                </a:solidFill>
                <a:effectLst/>
                <a:latin typeface="Verdana" panose="020B0604030504040204" pitchFamily="34" charset="0"/>
              </a:rPr>
              <a:t>region proposal</a:t>
            </a:r>
            <a:r>
              <a:rPr lang="zh-CN" altLang="en-US" sz="1600" b="0" i="0" dirty="0">
                <a:solidFill>
                  <a:srgbClr val="000000"/>
                </a:solidFill>
                <a:effectLst/>
                <a:latin typeface="Verdana" panose="020B0604030504040204" pitchFamily="34" charset="0"/>
              </a:rPr>
              <a:t>变换到固定尺寸并作为已训练好的</a:t>
            </a:r>
            <a:r>
              <a:rPr lang="en-US" altLang="zh-CN" sz="1600" b="0" i="0" dirty="0">
                <a:solidFill>
                  <a:srgbClr val="000000"/>
                </a:solidFill>
                <a:effectLst/>
                <a:latin typeface="Verdana" panose="020B0604030504040204" pitchFamily="34" charset="0"/>
              </a:rPr>
              <a:t>CNN</a:t>
            </a:r>
            <a:r>
              <a:rPr lang="zh-CN" altLang="en-US" sz="1600" b="0" i="0" dirty="0">
                <a:solidFill>
                  <a:srgbClr val="000000"/>
                </a:solidFill>
                <a:effectLst/>
                <a:latin typeface="Verdana" panose="020B0604030504040204" pitchFamily="34" charset="0"/>
              </a:rPr>
              <a:t>网络的输入，每个候选框得到的</a:t>
            </a:r>
            <a:r>
              <a:rPr lang="en-US" altLang="zh-CN" sz="1600" b="0" i="0" dirty="0">
                <a:solidFill>
                  <a:srgbClr val="000000"/>
                </a:solidFill>
                <a:effectLst/>
                <a:latin typeface="Verdana" panose="020B0604030504040204" pitchFamily="34" charset="0"/>
              </a:rPr>
              <a:t>4096</a:t>
            </a:r>
            <a:r>
              <a:rPr lang="zh-CN" altLang="en-US" sz="1600" b="0" i="0" dirty="0">
                <a:solidFill>
                  <a:srgbClr val="000000"/>
                </a:solidFill>
                <a:effectLst/>
                <a:latin typeface="Verdana" panose="020B0604030504040204" pitchFamily="34" charset="0"/>
              </a:rPr>
              <a:t>维特征</a:t>
            </a:r>
          </a:p>
          <a:p>
            <a:pPr marL="285750" indent="-285750" algn="just">
              <a:lnSpc>
                <a:spcPct val="200000"/>
              </a:lnSpc>
              <a:buFont typeface="Arial" panose="020B0604020202020204" pitchFamily="34" charset="0"/>
              <a:buChar char="•"/>
            </a:pPr>
            <a:r>
              <a:rPr lang="zh-CN" altLang="en-US" sz="1600" i="0" dirty="0">
                <a:solidFill>
                  <a:srgbClr val="000000"/>
                </a:solidFill>
                <a:effectLst/>
                <a:latin typeface="pingfang SC"/>
              </a:rPr>
              <a:t>采用已训练好的每个类别的</a:t>
            </a:r>
            <a:r>
              <a:rPr lang="en-US" altLang="zh-CN" sz="1600" dirty="0">
                <a:solidFill>
                  <a:srgbClr val="000000"/>
                </a:solidFill>
                <a:latin typeface="pingfang SC"/>
              </a:rPr>
              <a:t>SVM</a:t>
            </a:r>
            <a:r>
              <a:rPr lang="zh-CN" altLang="en-US" sz="1600" i="0" dirty="0">
                <a:solidFill>
                  <a:srgbClr val="000000"/>
                </a:solidFill>
                <a:effectLst/>
                <a:latin typeface="pingfang SC"/>
              </a:rPr>
              <a:t>分类器对提取到的特征打分，所以</a:t>
            </a:r>
            <a:r>
              <a:rPr lang="en-US" altLang="zh-CN" sz="1600" i="0" dirty="0">
                <a:solidFill>
                  <a:srgbClr val="000000"/>
                </a:solidFill>
                <a:effectLst/>
                <a:latin typeface="pingfang SC"/>
              </a:rPr>
              <a:t>SVM</a:t>
            </a:r>
            <a:r>
              <a:rPr lang="zh-CN" altLang="en-US" sz="1600" i="0" dirty="0">
                <a:solidFill>
                  <a:srgbClr val="000000"/>
                </a:solidFill>
                <a:effectLst/>
                <a:latin typeface="pingfang SC"/>
              </a:rPr>
              <a:t>的</a:t>
            </a:r>
            <a:r>
              <a:rPr lang="en-US" altLang="zh-CN" sz="1600" i="0" dirty="0">
                <a:solidFill>
                  <a:srgbClr val="000000"/>
                </a:solidFill>
                <a:effectLst/>
                <a:latin typeface="pingfang SC"/>
              </a:rPr>
              <a:t>weight matrix</a:t>
            </a:r>
            <a:r>
              <a:rPr lang="zh-CN" altLang="en-US" sz="1600" i="0" dirty="0">
                <a:solidFill>
                  <a:srgbClr val="000000"/>
                </a:solidFill>
                <a:effectLst/>
                <a:latin typeface="pingfang SC"/>
              </a:rPr>
              <a:t>（权重矩阵）是</a:t>
            </a:r>
            <a:r>
              <a:rPr lang="en-US" altLang="zh-CN" sz="1600" i="0" dirty="0">
                <a:solidFill>
                  <a:srgbClr val="000000"/>
                </a:solidFill>
                <a:effectLst/>
                <a:latin typeface="pingfang SC"/>
              </a:rPr>
              <a:t>4096xN</a:t>
            </a:r>
            <a:r>
              <a:rPr lang="zh-CN" altLang="en-US" sz="1600" i="0" dirty="0">
                <a:solidFill>
                  <a:srgbClr val="000000"/>
                </a:solidFill>
                <a:effectLst/>
                <a:latin typeface="pingfang SC"/>
              </a:rPr>
              <a:t>，</a:t>
            </a:r>
            <a:r>
              <a:rPr lang="en-US" altLang="zh-CN" sz="1600" i="0" dirty="0">
                <a:solidFill>
                  <a:srgbClr val="000000"/>
                </a:solidFill>
                <a:effectLst/>
                <a:latin typeface="pingfang SC"/>
              </a:rPr>
              <a:t>N</a:t>
            </a:r>
            <a:r>
              <a:rPr lang="zh-CN" altLang="en-US" sz="1600" i="0" dirty="0">
                <a:solidFill>
                  <a:srgbClr val="000000"/>
                </a:solidFill>
                <a:effectLst/>
                <a:latin typeface="pingfang SC"/>
              </a:rPr>
              <a:t>是类别数，这里一共有</a:t>
            </a:r>
            <a:r>
              <a:rPr lang="en-US" altLang="zh-CN" sz="1600" i="0" dirty="0">
                <a:solidFill>
                  <a:srgbClr val="000000"/>
                </a:solidFill>
                <a:effectLst/>
                <a:latin typeface="pingfang SC"/>
              </a:rPr>
              <a:t>20</a:t>
            </a:r>
            <a:r>
              <a:rPr lang="zh-CN" altLang="en-US" sz="1600" i="0" dirty="0">
                <a:solidFill>
                  <a:srgbClr val="000000"/>
                </a:solidFill>
                <a:effectLst/>
                <a:latin typeface="pingfang SC"/>
              </a:rPr>
              <a:t>个</a:t>
            </a:r>
            <a:r>
              <a:rPr lang="en-US" altLang="zh-CN" sz="1600" i="0" dirty="0">
                <a:solidFill>
                  <a:srgbClr val="000000"/>
                </a:solidFill>
                <a:effectLst/>
                <a:latin typeface="pingfang SC"/>
              </a:rPr>
              <a:t>SVM</a:t>
            </a:r>
            <a:r>
              <a:rPr lang="zh-CN" altLang="en-US" sz="1600" i="0" dirty="0">
                <a:solidFill>
                  <a:srgbClr val="000000"/>
                </a:solidFill>
                <a:effectLst/>
                <a:latin typeface="pingfang SC"/>
              </a:rPr>
              <a:t>，得分矩阵是</a:t>
            </a:r>
            <a:r>
              <a:rPr lang="en-US" altLang="zh-CN" sz="1600" i="0" dirty="0">
                <a:solidFill>
                  <a:srgbClr val="000000"/>
                </a:solidFill>
                <a:effectLst/>
                <a:latin typeface="pingfang SC"/>
              </a:rPr>
              <a:t>2000x20</a:t>
            </a:r>
          </a:p>
          <a:p>
            <a:pPr marL="285750" indent="-285750" algn="just">
              <a:lnSpc>
                <a:spcPct val="200000"/>
              </a:lnSpc>
              <a:buFont typeface="Arial" panose="020B0604020202020204" pitchFamily="34" charset="0"/>
              <a:buChar char="•"/>
            </a:pPr>
            <a:r>
              <a:rPr lang="zh-CN" altLang="en-US" sz="1600" i="0" dirty="0">
                <a:solidFill>
                  <a:srgbClr val="000000"/>
                </a:solidFill>
                <a:effectLst/>
                <a:latin typeface="pingfang SC"/>
              </a:rPr>
              <a:t>采用</a:t>
            </a:r>
            <a:r>
              <a:rPr lang="en-US" altLang="zh-CN" sz="1600" i="0" dirty="0">
                <a:solidFill>
                  <a:srgbClr val="000000"/>
                </a:solidFill>
                <a:effectLst/>
                <a:latin typeface="pingfang SC"/>
              </a:rPr>
              <a:t>non-</a:t>
            </a:r>
            <a:r>
              <a:rPr lang="en-US" altLang="zh-CN" sz="1600" i="0" dirty="0" err="1">
                <a:solidFill>
                  <a:srgbClr val="000000"/>
                </a:solidFill>
                <a:effectLst/>
                <a:latin typeface="pingfang SC"/>
              </a:rPr>
              <a:t>maximun</a:t>
            </a:r>
            <a:r>
              <a:rPr lang="en-US" altLang="zh-CN" sz="1600" i="0" dirty="0">
                <a:solidFill>
                  <a:srgbClr val="000000"/>
                </a:solidFill>
                <a:effectLst/>
                <a:latin typeface="pingfang SC"/>
              </a:rPr>
              <a:t> suppression</a:t>
            </a:r>
            <a:r>
              <a:rPr lang="zh-CN" altLang="en-US" sz="1600" i="0" dirty="0">
                <a:solidFill>
                  <a:srgbClr val="000000"/>
                </a:solidFill>
                <a:effectLst/>
                <a:latin typeface="pingfang SC"/>
              </a:rPr>
              <a:t>（</a:t>
            </a:r>
            <a:r>
              <a:rPr lang="en-US" altLang="zh-CN" sz="1600" i="0" dirty="0">
                <a:solidFill>
                  <a:srgbClr val="000000"/>
                </a:solidFill>
                <a:effectLst/>
                <a:latin typeface="pingfang SC"/>
              </a:rPr>
              <a:t>NMS</a:t>
            </a:r>
            <a:r>
              <a:rPr lang="zh-CN" altLang="en-US" sz="1600" i="0" dirty="0">
                <a:solidFill>
                  <a:srgbClr val="000000"/>
                </a:solidFill>
                <a:effectLst/>
                <a:latin typeface="pingfang SC"/>
              </a:rPr>
              <a:t>）去掉候选框</a:t>
            </a:r>
            <a:endParaRPr lang="en-US" altLang="zh-CN" sz="1600" i="0" dirty="0">
              <a:solidFill>
                <a:srgbClr val="000000"/>
              </a:solidFill>
              <a:effectLst/>
              <a:latin typeface="pingfang SC"/>
            </a:endParaRPr>
          </a:p>
          <a:p>
            <a:pPr marL="285750" indent="-285750" algn="just">
              <a:lnSpc>
                <a:spcPct val="200000"/>
              </a:lnSpc>
              <a:buFont typeface="Arial" panose="020B0604020202020204" pitchFamily="34" charset="0"/>
              <a:buChar char="•"/>
            </a:pPr>
            <a:r>
              <a:rPr lang="zh-CN" altLang="en-US" sz="1600" i="0" dirty="0">
                <a:solidFill>
                  <a:srgbClr val="000000"/>
                </a:solidFill>
                <a:effectLst/>
                <a:latin typeface="pingfang SC"/>
              </a:rPr>
              <a:t>得到</a:t>
            </a:r>
            <a:r>
              <a:rPr lang="en-US" altLang="zh-CN" sz="1600" i="0" dirty="0">
                <a:solidFill>
                  <a:srgbClr val="000000"/>
                </a:solidFill>
                <a:effectLst/>
                <a:latin typeface="pingfang SC"/>
              </a:rPr>
              <a:t>region proposal</a:t>
            </a:r>
            <a:r>
              <a:rPr lang="zh-CN" altLang="en-US" sz="1600" i="0" dirty="0">
                <a:solidFill>
                  <a:srgbClr val="000000"/>
                </a:solidFill>
                <a:effectLst/>
                <a:latin typeface="pingfang SC"/>
              </a:rPr>
              <a:t>（</a:t>
            </a:r>
            <a:r>
              <a:rPr lang="en-US" altLang="zh-CN" sz="1600" i="0" dirty="0" err="1">
                <a:solidFill>
                  <a:srgbClr val="000000"/>
                </a:solidFill>
                <a:effectLst/>
                <a:latin typeface="pingfang SC"/>
              </a:rPr>
              <a:t>oU</a:t>
            </a:r>
            <a:r>
              <a:rPr lang="zh-CN" altLang="en-US" sz="1600" i="0" dirty="0">
                <a:solidFill>
                  <a:srgbClr val="000000"/>
                </a:solidFill>
                <a:effectLst/>
                <a:latin typeface="pingfang SC"/>
              </a:rPr>
              <a:t>超过某个阈值且</a:t>
            </a:r>
            <a:r>
              <a:rPr lang="en-US" altLang="zh-CN" sz="1600" i="0" dirty="0">
                <a:solidFill>
                  <a:srgbClr val="000000"/>
                </a:solidFill>
                <a:effectLst/>
                <a:latin typeface="pingfang SC"/>
              </a:rPr>
              <a:t>IOU</a:t>
            </a:r>
            <a:r>
              <a:rPr lang="zh-CN" altLang="en-US" sz="1600" i="0" dirty="0">
                <a:solidFill>
                  <a:srgbClr val="000000"/>
                </a:solidFill>
                <a:effectLst/>
                <a:latin typeface="pingfang SC"/>
              </a:rPr>
              <a:t>最大）进行边框回归。</a:t>
            </a:r>
            <a:endParaRPr lang="en-US" altLang="zh-CN" sz="1600" i="0" dirty="0">
              <a:solidFill>
                <a:srgbClr val="000000"/>
              </a:solidFill>
              <a:effectLst/>
              <a:latin typeface="pingfang SC"/>
            </a:endParaRPr>
          </a:p>
        </p:txBody>
      </p:sp>
    </p:spTree>
    <p:extLst>
      <p:ext uri="{BB962C8B-B14F-4D97-AF65-F5344CB8AC3E}">
        <p14:creationId xmlns:p14="http://schemas.microsoft.com/office/powerpoint/2010/main" val="410762197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流程总结</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pic>
        <p:nvPicPr>
          <p:cNvPr id="1034" name="Picture 10">
            <a:extLst>
              <a:ext uri="{FF2B5EF4-FFF2-40B4-BE49-F238E27FC236}">
                <a16:creationId xmlns:a16="http://schemas.microsoft.com/office/drawing/2014/main" id="{B4D61F4B-32FC-5C17-DE3B-1C9DA02FC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8662"/>
            <a:ext cx="30480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AE7DAD1-253D-E240-BB30-02ADA6294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2" y="703424"/>
            <a:ext cx="304800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AB8F369-0FC0-8C6D-8FB3-976E4DE007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2" y="708187"/>
            <a:ext cx="304800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E1612091-953C-21DC-6648-865EF6818C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724150"/>
            <a:ext cx="30480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574E7911-213F-6583-7788-0173B2BA44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2" y="2724150"/>
            <a:ext cx="304800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6108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939951"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的缺点</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2484398"/>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sz="1600" i="0" dirty="0">
                <a:solidFill>
                  <a:srgbClr val="333333"/>
                </a:solidFill>
                <a:effectLst/>
                <a:latin typeface="Verdana" panose="020B0604030504040204" pitchFamily="34" charset="0"/>
              </a:rPr>
              <a:t>步骤繁琐</a:t>
            </a:r>
            <a:r>
              <a:rPr lang="en-US" altLang="zh-CN" sz="1600" i="0" dirty="0">
                <a:solidFill>
                  <a:srgbClr val="333333"/>
                </a:solidFill>
                <a:effectLst/>
                <a:latin typeface="Verdana" panose="020B0604030504040204" pitchFamily="34" charset="0"/>
              </a:rPr>
              <a:t>: </a:t>
            </a:r>
            <a:r>
              <a:rPr lang="zh-CN" altLang="en-US" sz="1600" i="0" dirty="0">
                <a:solidFill>
                  <a:srgbClr val="333333"/>
                </a:solidFill>
                <a:effectLst/>
                <a:latin typeface="Verdana" panose="020B0604030504040204" pitchFamily="34" charset="0"/>
              </a:rPr>
              <a:t>微调网络</a:t>
            </a:r>
            <a:r>
              <a:rPr lang="en-US" altLang="zh-CN" sz="1600" i="0" dirty="0">
                <a:solidFill>
                  <a:srgbClr val="333333"/>
                </a:solidFill>
                <a:effectLst/>
                <a:latin typeface="Verdana" panose="020B0604030504040204" pitchFamily="34" charset="0"/>
              </a:rPr>
              <a:t>+</a:t>
            </a:r>
            <a:r>
              <a:rPr lang="zh-CN" altLang="en-US" sz="1600" i="0" dirty="0">
                <a:solidFill>
                  <a:srgbClr val="333333"/>
                </a:solidFill>
                <a:effectLst/>
                <a:latin typeface="Verdana" panose="020B0604030504040204" pitchFamily="34" charset="0"/>
              </a:rPr>
              <a:t>训练</a:t>
            </a:r>
            <a:r>
              <a:rPr lang="en-US" altLang="zh-CN" sz="1600" i="0" dirty="0">
                <a:solidFill>
                  <a:srgbClr val="333333"/>
                </a:solidFill>
                <a:effectLst/>
                <a:latin typeface="Verdana" panose="020B0604030504040204" pitchFamily="34" charset="0"/>
              </a:rPr>
              <a:t>SVM+</a:t>
            </a:r>
            <a:r>
              <a:rPr lang="zh-CN" altLang="en-US" sz="1600" i="0" dirty="0">
                <a:solidFill>
                  <a:srgbClr val="333333"/>
                </a:solidFill>
                <a:effectLst/>
                <a:latin typeface="Verdana" panose="020B0604030504040204" pitchFamily="34" charset="0"/>
              </a:rPr>
              <a:t>训练边框回归器</a:t>
            </a:r>
            <a:endParaRPr lang="en-US" altLang="zh-CN" sz="1600" i="0" dirty="0">
              <a:solidFill>
                <a:srgbClr val="333333"/>
              </a:solidFill>
              <a:effectLst/>
              <a:latin typeface="Verdana" panose="020B0604030504040204" pitchFamily="34" charset="0"/>
            </a:endParaRPr>
          </a:p>
          <a:p>
            <a:pPr marL="285750" indent="-285750" algn="just">
              <a:lnSpc>
                <a:spcPct val="200000"/>
              </a:lnSpc>
              <a:buFont typeface="Arial" panose="020B0604020202020204" pitchFamily="34" charset="0"/>
              <a:buChar char="•"/>
            </a:pPr>
            <a:r>
              <a:rPr lang="zh-CN" altLang="en-US" sz="1600" i="0" dirty="0">
                <a:solidFill>
                  <a:srgbClr val="121212"/>
                </a:solidFill>
                <a:effectLst/>
                <a:latin typeface="-apple-system"/>
              </a:rPr>
              <a:t>训练耗时：占用磁盘空间大：</a:t>
            </a:r>
            <a:r>
              <a:rPr lang="en-US" altLang="zh-CN" sz="1600" i="0" dirty="0">
                <a:solidFill>
                  <a:srgbClr val="121212"/>
                </a:solidFill>
                <a:effectLst/>
                <a:latin typeface="-apple-system"/>
              </a:rPr>
              <a:t>5000</a:t>
            </a:r>
            <a:r>
              <a:rPr lang="zh-CN" altLang="en-US" sz="1600" i="0" dirty="0">
                <a:solidFill>
                  <a:srgbClr val="121212"/>
                </a:solidFill>
                <a:effectLst/>
                <a:latin typeface="-apple-system"/>
              </a:rPr>
              <a:t>张图像产生几百</a:t>
            </a:r>
            <a:r>
              <a:rPr lang="en-US" altLang="zh-CN" sz="1600" i="0" dirty="0">
                <a:solidFill>
                  <a:srgbClr val="121212"/>
                </a:solidFill>
                <a:effectLst/>
                <a:latin typeface="-apple-system"/>
              </a:rPr>
              <a:t>G</a:t>
            </a:r>
            <a:r>
              <a:rPr lang="zh-CN" altLang="en-US" sz="1600" i="0" dirty="0">
                <a:solidFill>
                  <a:srgbClr val="121212"/>
                </a:solidFill>
                <a:effectLst/>
                <a:latin typeface="-apple-system"/>
              </a:rPr>
              <a:t>的特征文件。（</a:t>
            </a:r>
            <a:r>
              <a:rPr lang="en-US" altLang="zh-CN" sz="1600" i="0" dirty="0">
                <a:solidFill>
                  <a:srgbClr val="121212"/>
                </a:solidFill>
                <a:effectLst/>
                <a:latin typeface="-apple-system"/>
              </a:rPr>
              <a:t>VOC</a:t>
            </a:r>
            <a:r>
              <a:rPr lang="zh-CN" altLang="en-US" sz="1600" i="0" dirty="0">
                <a:solidFill>
                  <a:srgbClr val="121212"/>
                </a:solidFill>
                <a:effectLst/>
                <a:latin typeface="-apple-system"/>
              </a:rPr>
              <a:t>数据集的检测结果，因为</a:t>
            </a:r>
            <a:r>
              <a:rPr lang="en-US" altLang="zh-CN" sz="1600" i="0" dirty="0">
                <a:solidFill>
                  <a:srgbClr val="121212"/>
                </a:solidFill>
                <a:effectLst/>
                <a:latin typeface="-apple-system"/>
              </a:rPr>
              <a:t>SVM</a:t>
            </a:r>
            <a:r>
              <a:rPr lang="zh-CN" altLang="en-US" sz="1600" i="0" dirty="0">
                <a:solidFill>
                  <a:srgbClr val="121212"/>
                </a:solidFill>
                <a:effectLst/>
                <a:latin typeface="-apple-system"/>
              </a:rPr>
              <a:t>的存在）</a:t>
            </a:r>
            <a:endParaRPr lang="en-US" altLang="zh-CN" sz="1600" i="0" dirty="0">
              <a:solidFill>
                <a:srgbClr val="121212"/>
              </a:solidFill>
              <a:effectLst/>
              <a:latin typeface="-apple-system"/>
            </a:endParaRPr>
          </a:p>
          <a:p>
            <a:pPr marL="285750" indent="-285750" algn="just">
              <a:lnSpc>
                <a:spcPct val="200000"/>
              </a:lnSpc>
              <a:buFont typeface="Arial" panose="020B0604020202020204" pitchFamily="34" charset="0"/>
              <a:buChar char="•"/>
            </a:pPr>
            <a:r>
              <a:rPr lang="zh-CN" altLang="en-US" sz="1600" i="0" dirty="0">
                <a:solidFill>
                  <a:srgbClr val="121212"/>
                </a:solidFill>
                <a:effectLst/>
                <a:latin typeface="-apple-system"/>
              </a:rPr>
              <a:t>处理速度慢</a:t>
            </a:r>
            <a:r>
              <a:rPr lang="en-US" altLang="zh-CN" sz="1600" i="0" dirty="0">
                <a:solidFill>
                  <a:srgbClr val="121212"/>
                </a:solidFill>
                <a:effectLst/>
                <a:latin typeface="-apple-system"/>
              </a:rPr>
              <a:t>: </a:t>
            </a:r>
            <a:r>
              <a:rPr lang="zh-CN" altLang="en-US" sz="1600" i="0" dirty="0">
                <a:solidFill>
                  <a:srgbClr val="121212"/>
                </a:solidFill>
                <a:effectLst/>
                <a:latin typeface="-apple-system"/>
              </a:rPr>
              <a:t>使用</a:t>
            </a:r>
            <a:r>
              <a:rPr lang="en-US" altLang="zh-CN" sz="1600" i="0" dirty="0">
                <a:solidFill>
                  <a:srgbClr val="121212"/>
                </a:solidFill>
                <a:effectLst/>
                <a:latin typeface="-apple-system"/>
              </a:rPr>
              <a:t>GPU, VGG16</a:t>
            </a:r>
            <a:r>
              <a:rPr lang="zh-CN" altLang="en-US" sz="1600" i="0" dirty="0">
                <a:solidFill>
                  <a:srgbClr val="121212"/>
                </a:solidFill>
                <a:effectLst/>
                <a:latin typeface="-apple-system"/>
              </a:rPr>
              <a:t>模型处理一张图像需要</a:t>
            </a:r>
            <a:r>
              <a:rPr lang="en-US" altLang="zh-CN" sz="1600" i="0" dirty="0">
                <a:solidFill>
                  <a:srgbClr val="121212"/>
                </a:solidFill>
                <a:effectLst/>
                <a:latin typeface="-apple-system"/>
              </a:rPr>
              <a:t>47s</a:t>
            </a:r>
          </a:p>
          <a:p>
            <a:pPr marL="285750" indent="-285750" algn="just">
              <a:lnSpc>
                <a:spcPct val="200000"/>
              </a:lnSpc>
              <a:buFont typeface="Arial" panose="020B0604020202020204" pitchFamily="34" charset="0"/>
              <a:buChar char="•"/>
            </a:pPr>
            <a:r>
              <a:rPr lang="zh-CN" altLang="en-US" sz="1600" i="0" dirty="0">
                <a:solidFill>
                  <a:srgbClr val="121212"/>
                </a:solidFill>
                <a:effectLst/>
                <a:latin typeface="-apple-system"/>
              </a:rPr>
              <a:t>图片形状变化：候选区域要经过</a:t>
            </a:r>
            <a:r>
              <a:rPr lang="en-US" altLang="zh-CN" sz="1600" i="0" dirty="0">
                <a:solidFill>
                  <a:srgbClr val="121212"/>
                </a:solidFill>
                <a:effectLst/>
                <a:latin typeface="-apple-system"/>
              </a:rPr>
              <a:t>crop/warp</a:t>
            </a:r>
            <a:r>
              <a:rPr lang="zh-CN" altLang="en-US" sz="1600" i="0" dirty="0">
                <a:solidFill>
                  <a:srgbClr val="121212"/>
                </a:solidFill>
                <a:effectLst/>
                <a:latin typeface="-apple-system"/>
              </a:rPr>
              <a:t>进行固定大小，无法保证图片不变形</a:t>
            </a:r>
            <a:endParaRPr lang="en-US" altLang="zh-CN" sz="1600" i="0" dirty="0">
              <a:solidFill>
                <a:srgbClr val="121212"/>
              </a:solidFill>
              <a:effectLst/>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83F0F83-7C53-6242-A7CA-67457C3B04A5}"/>
              </a:ext>
            </a:extLst>
          </p:cNvPr>
          <p:cNvSpPr/>
          <p:nvPr/>
        </p:nvSpPr>
        <p:spPr>
          <a:xfrm>
            <a:off x="5523271" y="4837471"/>
            <a:ext cx="1393723" cy="3060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854354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3785652"/>
          </a:xfrm>
          <a:prstGeom prst="rect">
            <a:avLst/>
          </a:prstGeom>
          <a:noFill/>
        </p:spPr>
        <p:txBody>
          <a:bodyPr wrap="square" rtlCol="0">
            <a:spAutoFit/>
          </a:bodyPr>
          <a:lstStyle/>
          <a:p>
            <a:r>
              <a:rPr lang="zh-CN" altLang="en-US" sz="1600" b="1" i="0" dirty="0">
                <a:effectLst/>
                <a:latin typeface="+mj-ea"/>
                <a:ea typeface="+mj-ea"/>
              </a:rPr>
              <a:t>背景：</a:t>
            </a:r>
            <a:endParaRPr lang="en-US" altLang="zh-CN" sz="1600" b="1" i="0" dirty="0">
              <a:effectLst/>
              <a:latin typeface="+mj-ea"/>
              <a:ea typeface="+mj-ea"/>
            </a:endParaRPr>
          </a:p>
          <a:p>
            <a:pPr algn="just">
              <a:lnSpc>
                <a:spcPct val="200000"/>
              </a:lnSpc>
            </a:pPr>
            <a:r>
              <a:rPr lang="en-US" altLang="zh-CN" sz="1600" b="0" i="0" dirty="0">
                <a:solidFill>
                  <a:srgbClr val="FF0000"/>
                </a:solidFill>
                <a:effectLst/>
                <a:latin typeface="PingFang SC"/>
              </a:rPr>
              <a:t>R-CNN</a:t>
            </a:r>
            <a:r>
              <a:rPr lang="zh-CN" altLang="en-US" sz="1600" b="0" i="0" dirty="0">
                <a:solidFill>
                  <a:srgbClr val="FF0000"/>
                </a:solidFill>
                <a:effectLst/>
                <a:latin typeface="PingFang SC"/>
              </a:rPr>
              <a:t>的缺点是计算量太大</a:t>
            </a:r>
            <a:r>
              <a:rPr lang="zh-CN" altLang="en-US" sz="1600" b="0" i="0" dirty="0">
                <a:solidFill>
                  <a:srgbClr val="000000"/>
                </a:solidFill>
                <a:effectLst/>
                <a:latin typeface="PingFang SC"/>
              </a:rPr>
              <a:t>。在一张图片中，通过</a:t>
            </a:r>
            <a:r>
              <a:rPr lang="en-US" altLang="zh-CN" sz="1600" b="0" i="0" dirty="0">
                <a:solidFill>
                  <a:srgbClr val="000000"/>
                </a:solidFill>
                <a:effectLst/>
                <a:latin typeface="PingFang SC"/>
              </a:rPr>
              <a:t>Selective Search</a:t>
            </a:r>
            <a:r>
              <a:rPr lang="zh-CN" altLang="en-US" sz="1600" b="0" i="0" dirty="0">
                <a:solidFill>
                  <a:srgbClr val="000000"/>
                </a:solidFill>
                <a:effectLst/>
                <a:latin typeface="PingFang SC"/>
              </a:rPr>
              <a:t>得到的有效区域往往在</a:t>
            </a:r>
            <a:r>
              <a:rPr lang="en-US" altLang="zh-CN" sz="1600" dirty="0">
                <a:solidFill>
                  <a:srgbClr val="000000"/>
                </a:solidFill>
                <a:latin typeface="PingFang SC"/>
              </a:rPr>
              <a:t>2</a:t>
            </a:r>
            <a:r>
              <a:rPr lang="en-US" altLang="zh-CN" sz="1600" b="0" i="0" dirty="0">
                <a:solidFill>
                  <a:srgbClr val="000000"/>
                </a:solidFill>
                <a:effectLst/>
                <a:latin typeface="PingFang SC"/>
              </a:rPr>
              <a:t>000</a:t>
            </a:r>
            <a:r>
              <a:rPr lang="zh-CN" altLang="en-US" sz="1600" b="0" i="0" dirty="0">
                <a:solidFill>
                  <a:srgbClr val="000000"/>
                </a:solidFill>
                <a:effectLst/>
                <a:latin typeface="PingFang SC"/>
              </a:rPr>
              <a:t>个以上，这意味着要</a:t>
            </a:r>
            <a:r>
              <a:rPr lang="zh-CN" altLang="en-US" sz="1600" b="0" i="0" dirty="0">
                <a:solidFill>
                  <a:srgbClr val="FF0000"/>
                </a:solidFill>
                <a:effectLst/>
                <a:latin typeface="PingFang SC"/>
              </a:rPr>
              <a:t>重复计算</a:t>
            </a:r>
            <a:r>
              <a:rPr lang="en-US" altLang="zh-CN" sz="1600" dirty="0">
                <a:solidFill>
                  <a:srgbClr val="FF0000"/>
                </a:solidFill>
                <a:latin typeface="PingFang SC"/>
              </a:rPr>
              <a:t>2</a:t>
            </a:r>
            <a:r>
              <a:rPr lang="en-US" altLang="zh-CN" sz="1600" b="0" i="0" dirty="0">
                <a:solidFill>
                  <a:srgbClr val="FF0000"/>
                </a:solidFill>
                <a:effectLst/>
                <a:latin typeface="PingFang SC"/>
              </a:rPr>
              <a:t>000</a:t>
            </a:r>
            <a:r>
              <a:rPr lang="zh-CN" altLang="en-US" sz="1600" b="0" i="0" dirty="0">
                <a:solidFill>
                  <a:srgbClr val="FF0000"/>
                </a:solidFill>
                <a:effectLst/>
                <a:latin typeface="PingFang SC"/>
              </a:rPr>
              <a:t>多次神经网络，非常耗时</a:t>
            </a:r>
            <a:r>
              <a:rPr lang="zh-CN" altLang="en-US" sz="1600" b="0" i="0" dirty="0">
                <a:solidFill>
                  <a:srgbClr val="000000"/>
                </a:solidFill>
                <a:effectLst/>
                <a:latin typeface="PingFang SC"/>
              </a:rPr>
              <a:t>。另外，在训练阶段，还需要把所有特征保存起来，再通过</a:t>
            </a:r>
            <a:r>
              <a:rPr lang="en-US" altLang="zh-CN" sz="1600" b="0" i="0" dirty="0">
                <a:solidFill>
                  <a:srgbClr val="000000"/>
                </a:solidFill>
                <a:effectLst/>
                <a:latin typeface="PingFang SC"/>
              </a:rPr>
              <a:t>SVM</a:t>
            </a:r>
            <a:r>
              <a:rPr lang="zh-CN" altLang="en-US" sz="1600" b="0" i="0" dirty="0">
                <a:solidFill>
                  <a:srgbClr val="000000"/>
                </a:solidFill>
                <a:effectLst/>
                <a:latin typeface="PingFang SC"/>
              </a:rPr>
              <a:t>进行训练，这也是非常耗时且麻烦的。后面将要学习的</a:t>
            </a:r>
            <a:r>
              <a:rPr lang="en-US" altLang="zh-CN" sz="1600" b="0" i="0" dirty="0">
                <a:solidFill>
                  <a:srgbClr val="000000"/>
                </a:solidFill>
                <a:effectLst/>
                <a:latin typeface="PingFang SC"/>
              </a:rPr>
              <a:t>Fast R-CNN</a:t>
            </a:r>
            <a:r>
              <a:rPr lang="zh-CN" altLang="en-US" sz="1600" b="0" i="0" dirty="0">
                <a:solidFill>
                  <a:srgbClr val="000000"/>
                </a:solidFill>
                <a:effectLst/>
                <a:latin typeface="PingFang SC"/>
              </a:rPr>
              <a:t>和</a:t>
            </a:r>
            <a:r>
              <a:rPr lang="en-US" altLang="zh-CN" sz="1600" b="0" i="0" dirty="0">
                <a:solidFill>
                  <a:srgbClr val="000000"/>
                </a:solidFill>
                <a:effectLst/>
                <a:latin typeface="PingFang SC"/>
              </a:rPr>
              <a:t>Faster R-CNN</a:t>
            </a:r>
            <a:r>
              <a:rPr lang="zh-CN" altLang="en-US" sz="1600" b="0" i="0" dirty="0">
                <a:solidFill>
                  <a:srgbClr val="000000"/>
                </a:solidFill>
                <a:effectLst/>
                <a:latin typeface="PingFang SC"/>
              </a:rPr>
              <a:t>在一定程度上改进了</a:t>
            </a:r>
            <a:r>
              <a:rPr lang="en-US" altLang="zh-CN" sz="1600" b="0" i="0" dirty="0">
                <a:solidFill>
                  <a:srgbClr val="000000"/>
                </a:solidFill>
                <a:effectLst/>
                <a:latin typeface="PingFang SC"/>
              </a:rPr>
              <a:t>R-CNN</a:t>
            </a:r>
            <a:r>
              <a:rPr lang="zh-CN" altLang="en-US" sz="1600" b="0" i="0" dirty="0">
                <a:solidFill>
                  <a:srgbClr val="000000"/>
                </a:solidFill>
                <a:effectLst/>
                <a:latin typeface="PingFang SC"/>
              </a:rPr>
              <a:t>计算量大的特点，不仅速度变快不少，识别准确率也得到了提高。</a:t>
            </a:r>
            <a:endParaRPr lang="en-US" altLang="zh-CN" sz="1600" b="0" i="0" dirty="0">
              <a:solidFill>
                <a:srgbClr val="000000"/>
              </a:solidFill>
              <a:effectLst/>
              <a:latin typeface="PingFang SC"/>
            </a:endParaRPr>
          </a:p>
          <a:p>
            <a:pPr>
              <a:lnSpc>
                <a:spcPct val="200000"/>
              </a:lnSpc>
            </a:pPr>
            <a:r>
              <a:rPr lang="en-US" altLang="zh-CN" sz="1600" i="0" dirty="0" err="1">
                <a:effectLst/>
                <a:latin typeface="+mj-ea"/>
                <a:ea typeface="+mj-ea"/>
              </a:rPr>
              <a:t>SPPNet</a:t>
            </a:r>
            <a:r>
              <a:rPr lang="zh-CN" altLang="en-US" sz="1600" i="0" dirty="0">
                <a:effectLst/>
                <a:latin typeface="+mj-ea"/>
                <a:ea typeface="+mj-ea"/>
              </a:rPr>
              <a:t>是何凯明大神提出的，为了解决</a:t>
            </a:r>
            <a:r>
              <a:rPr lang="en-US" altLang="zh-CN" sz="1600" i="0" dirty="0">
                <a:effectLst/>
                <a:latin typeface="+mj-ea"/>
                <a:ea typeface="+mj-ea"/>
              </a:rPr>
              <a:t>R-CNN</a:t>
            </a:r>
            <a:r>
              <a:rPr lang="zh-CN" altLang="en-US" sz="1600" i="0" dirty="0">
                <a:effectLst/>
                <a:latin typeface="+mj-ea"/>
                <a:ea typeface="+mj-ea"/>
              </a:rPr>
              <a:t>中速度慢问题</a:t>
            </a:r>
            <a:r>
              <a:rPr lang="zh-CN" altLang="en-US" sz="1600" dirty="0">
                <a:latin typeface="+mj-ea"/>
                <a:ea typeface="+mj-ea"/>
              </a:rPr>
              <a:t>。</a:t>
            </a:r>
            <a:endParaRPr lang="en-US" altLang="zh-CN" sz="1600" dirty="0">
              <a:latin typeface="+mj-ea"/>
              <a:ea typeface="+mj-ea"/>
            </a:endParaRPr>
          </a:p>
          <a:p>
            <a:endParaRPr lang="en-US" altLang="zh-CN" sz="1600" i="0" dirty="0">
              <a:effectLst/>
              <a:latin typeface="+mj-ea"/>
              <a:ea typeface="+mj-ea"/>
            </a:endParaRPr>
          </a:p>
          <a:p>
            <a:endParaRPr lang="zh-CN" altLang="en-US" sz="1600" i="0" dirty="0">
              <a:effectLst/>
              <a:latin typeface="+mj-ea"/>
              <a:ea typeface="+mj-ea"/>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87052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3900170"/>
          </a:xfrm>
          <a:prstGeom prst="rect">
            <a:avLst/>
          </a:prstGeom>
          <a:noFill/>
        </p:spPr>
        <p:txBody>
          <a:bodyPr wrap="square" rtlCol="0">
            <a:spAutoFit/>
          </a:bodyPr>
          <a:lstStyle/>
          <a:p>
            <a:pPr algn="l"/>
            <a:r>
              <a:rPr lang="en-US" altLang="zh-CN" sz="2000" b="0" i="0" dirty="0">
                <a:solidFill>
                  <a:srgbClr val="000000"/>
                </a:solidFill>
                <a:effectLst/>
                <a:latin typeface="PingFang SC"/>
              </a:rPr>
              <a:t>Spatial Pyramid Pooling Convolutional Networks</a:t>
            </a:r>
          </a:p>
          <a:p>
            <a:pPr algn="l"/>
            <a:endParaRPr lang="en-US" altLang="zh-CN" sz="2000" dirty="0">
              <a:solidFill>
                <a:srgbClr val="000000"/>
              </a:solidFill>
              <a:latin typeface="PingFang SC"/>
            </a:endParaRPr>
          </a:p>
          <a:p>
            <a:pPr algn="l"/>
            <a:r>
              <a:rPr lang="zh-CN" altLang="en-US" sz="2000" b="1" i="0" dirty="0">
                <a:solidFill>
                  <a:srgbClr val="000000"/>
                </a:solidFill>
                <a:effectLst/>
                <a:latin typeface="pingfang SC"/>
              </a:rPr>
              <a:t>空间金字塔池化卷积网络</a:t>
            </a:r>
            <a:endParaRPr lang="en-US" altLang="zh-CN" sz="2000" b="1" dirty="0">
              <a:solidFill>
                <a:srgbClr val="000000"/>
              </a:solidFill>
              <a:latin typeface="pingfang SC"/>
            </a:endParaRPr>
          </a:p>
          <a:p>
            <a:pPr algn="just">
              <a:lnSpc>
                <a:spcPct val="200000"/>
              </a:lnSpc>
            </a:pPr>
            <a:r>
              <a:rPr lang="zh-CN" altLang="en-US" sz="1600" i="0" dirty="0">
                <a:solidFill>
                  <a:srgbClr val="000000"/>
                </a:solidFill>
                <a:effectLst/>
                <a:latin typeface="pingfang SC"/>
              </a:rPr>
              <a:t>简单来讲，</a:t>
            </a:r>
            <a:r>
              <a:rPr lang="en-US" altLang="zh-CN" sz="1600" i="0" dirty="0" err="1">
                <a:solidFill>
                  <a:srgbClr val="000000"/>
                </a:solidFill>
                <a:effectLst/>
                <a:latin typeface="pingfang SC"/>
              </a:rPr>
              <a:t>SPPNet</a:t>
            </a:r>
            <a:r>
              <a:rPr lang="zh-CN" altLang="en-US" sz="1600" i="0" dirty="0">
                <a:solidFill>
                  <a:srgbClr val="000000"/>
                </a:solidFill>
                <a:effectLst/>
                <a:latin typeface="pingfang SC"/>
              </a:rPr>
              <a:t>主要做了一件事情：</a:t>
            </a:r>
            <a:r>
              <a:rPr lang="zh-CN" altLang="en-US" sz="1600" i="0" dirty="0">
                <a:solidFill>
                  <a:srgbClr val="FF0000"/>
                </a:solidFill>
                <a:effectLst/>
                <a:latin typeface="pingfang SC"/>
              </a:rPr>
              <a:t>将</a:t>
            </a:r>
            <a:r>
              <a:rPr lang="en-US" altLang="zh-CN" sz="1600" i="0" dirty="0">
                <a:solidFill>
                  <a:srgbClr val="FF0000"/>
                </a:solidFill>
                <a:effectLst/>
                <a:latin typeface="pingfang SC"/>
              </a:rPr>
              <a:t>CNN</a:t>
            </a:r>
            <a:r>
              <a:rPr lang="zh-CN" altLang="en-US" sz="1600" i="0" dirty="0">
                <a:solidFill>
                  <a:srgbClr val="FF0000"/>
                </a:solidFill>
                <a:effectLst/>
                <a:latin typeface="pingfang SC"/>
              </a:rPr>
              <a:t>的输入从固定尺寸改进为任意尺寸</a:t>
            </a:r>
            <a:r>
              <a:rPr lang="zh-CN" altLang="en-US" sz="1600" i="0" dirty="0">
                <a:solidFill>
                  <a:srgbClr val="000000"/>
                </a:solidFill>
                <a:effectLst/>
                <a:latin typeface="pingfang SC"/>
              </a:rPr>
              <a:t>。</a:t>
            </a:r>
            <a:endParaRPr lang="en-US" altLang="zh-CN" sz="1600" i="0" dirty="0">
              <a:solidFill>
                <a:srgbClr val="000000"/>
              </a:solidFill>
              <a:effectLst/>
              <a:latin typeface="pingfang SC"/>
            </a:endParaRPr>
          </a:p>
          <a:p>
            <a:pPr algn="just">
              <a:lnSpc>
                <a:spcPct val="200000"/>
              </a:lnSpc>
            </a:pPr>
            <a:r>
              <a:rPr lang="zh-CN" altLang="en-US" sz="1600" i="0" dirty="0">
                <a:solidFill>
                  <a:srgbClr val="000000"/>
                </a:solidFill>
                <a:effectLst/>
                <a:latin typeface="pingfang SC"/>
              </a:rPr>
              <a:t>例如，在普通的</a:t>
            </a:r>
            <a:r>
              <a:rPr lang="en-US" altLang="zh-CN" sz="1600" i="0" dirty="0">
                <a:solidFill>
                  <a:srgbClr val="000000"/>
                </a:solidFill>
                <a:effectLst/>
                <a:latin typeface="pingfang SC"/>
              </a:rPr>
              <a:t>CNN</a:t>
            </a:r>
            <a:r>
              <a:rPr lang="zh-CN" altLang="en-US" sz="1600" i="0" dirty="0">
                <a:solidFill>
                  <a:srgbClr val="000000"/>
                </a:solidFill>
                <a:effectLst/>
                <a:latin typeface="pingfang SC"/>
              </a:rPr>
              <a:t>结构中，输入图像的尺寸往往是固定的（如</a:t>
            </a:r>
            <a:r>
              <a:rPr lang="en-US" altLang="zh-CN" sz="1600" i="0" dirty="0">
                <a:solidFill>
                  <a:srgbClr val="000000"/>
                </a:solidFill>
                <a:effectLst/>
                <a:latin typeface="pingfang SC"/>
              </a:rPr>
              <a:t>224x224</a:t>
            </a:r>
            <a:r>
              <a:rPr lang="zh-CN" altLang="en-US" sz="1600" i="0" dirty="0">
                <a:solidFill>
                  <a:srgbClr val="000000"/>
                </a:solidFill>
                <a:effectLst/>
                <a:latin typeface="pingfang SC"/>
              </a:rPr>
              <a:t>像素），输出可以看做是一个固定维数的向量。</a:t>
            </a:r>
            <a:endParaRPr lang="en-US" altLang="zh-CN" sz="1600" i="0" dirty="0">
              <a:solidFill>
                <a:srgbClr val="000000"/>
              </a:solidFill>
              <a:effectLst/>
              <a:latin typeface="pingfang SC"/>
            </a:endParaRPr>
          </a:p>
          <a:p>
            <a:pPr algn="just">
              <a:lnSpc>
                <a:spcPct val="200000"/>
              </a:lnSpc>
            </a:pPr>
            <a:r>
              <a:rPr lang="en-US" altLang="zh-CN" sz="1600" i="0" dirty="0" err="1">
                <a:solidFill>
                  <a:srgbClr val="000000"/>
                </a:solidFill>
                <a:effectLst/>
                <a:latin typeface="pingfang SC"/>
              </a:rPr>
              <a:t>SPPNet</a:t>
            </a:r>
            <a:r>
              <a:rPr lang="zh-CN" altLang="en-US" sz="1600" i="0" dirty="0">
                <a:solidFill>
                  <a:srgbClr val="000000"/>
                </a:solidFill>
                <a:effectLst/>
                <a:latin typeface="pingfang SC"/>
              </a:rPr>
              <a:t>在普通的</a:t>
            </a:r>
            <a:r>
              <a:rPr lang="en-US" altLang="zh-CN" sz="1600" i="0" dirty="0">
                <a:solidFill>
                  <a:srgbClr val="000000"/>
                </a:solidFill>
                <a:effectLst/>
                <a:latin typeface="pingfang SC"/>
              </a:rPr>
              <a:t>CNN</a:t>
            </a:r>
            <a:r>
              <a:rPr lang="zh-CN" altLang="en-US" sz="1600" i="0" dirty="0">
                <a:solidFill>
                  <a:srgbClr val="000000"/>
                </a:solidFill>
                <a:effectLst/>
                <a:latin typeface="pingfang SC"/>
              </a:rPr>
              <a:t>结构中</a:t>
            </a:r>
            <a:r>
              <a:rPr lang="zh-CN" altLang="en-US" sz="1600" i="0" dirty="0">
                <a:solidFill>
                  <a:srgbClr val="FF0000"/>
                </a:solidFill>
                <a:effectLst/>
                <a:latin typeface="pingfang SC"/>
              </a:rPr>
              <a:t>加入了</a:t>
            </a:r>
            <a:r>
              <a:rPr lang="en-US" altLang="zh-CN" sz="1600" i="0" dirty="0">
                <a:solidFill>
                  <a:srgbClr val="FF0000"/>
                </a:solidFill>
                <a:effectLst/>
                <a:latin typeface="pingfang SC"/>
              </a:rPr>
              <a:t>ROI</a:t>
            </a:r>
            <a:r>
              <a:rPr lang="zh-CN" altLang="en-US" sz="1600" i="0" dirty="0">
                <a:solidFill>
                  <a:srgbClr val="FF0000"/>
                </a:solidFill>
                <a:effectLst/>
                <a:latin typeface="pingfang SC"/>
              </a:rPr>
              <a:t>池化层</a:t>
            </a:r>
            <a:r>
              <a:rPr lang="zh-CN" altLang="en-US" sz="1600" i="0" dirty="0">
                <a:solidFill>
                  <a:srgbClr val="000000"/>
                </a:solidFill>
                <a:effectLst/>
                <a:latin typeface="pingfang SC"/>
              </a:rPr>
              <a:t>（</a:t>
            </a:r>
            <a:r>
              <a:rPr lang="en-US" altLang="zh-CN" sz="1600" i="0" dirty="0">
                <a:solidFill>
                  <a:srgbClr val="000000"/>
                </a:solidFill>
                <a:effectLst/>
                <a:latin typeface="pingfang SC"/>
              </a:rPr>
              <a:t>ROI Pooling</a:t>
            </a:r>
            <a:r>
              <a:rPr lang="zh-CN" altLang="en-US" sz="1600" i="0" dirty="0">
                <a:solidFill>
                  <a:srgbClr val="000000"/>
                </a:solidFill>
                <a:effectLst/>
                <a:latin typeface="pingfang SC"/>
              </a:rPr>
              <a:t>，</a:t>
            </a:r>
            <a:r>
              <a:rPr lang="en-US" altLang="zh-CN" sz="1600" i="0" dirty="0">
                <a:solidFill>
                  <a:srgbClr val="000000"/>
                </a:solidFill>
                <a:effectLst/>
                <a:latin typeface="pingfang SC"/>
              </a:rPr>
              <a:t>ROI</a:t>
            </a:r>
            <a:r>
              <a:rPr lang="zh-CN" altLang="en-US" sz="1600" i="0" dirty="0">
                <a:solidFill>
                  <a:srgbClr val="000000"/>
                </a:solidFill>
                <a:effectLst/>
                <a:latin typeface="pingfang SC"/>
              </a:rPr>
              <a:t>是</a:t>
            </a:r>
            <a:r>
              <a:rPr lang="en-US" altLang="zh-CN" sz="1600" i="0" dirty="0">
                <a:solidFill>
                  <a:srgbClr val="000000"/>
                </a:solidFill>
                <a:effectLst/>
                <a:latin typeface="pingfang SC"/>
              </a:rPr>
              <a:t>Region of Interest</a:t>
            </a:r>
            <a:r>
              <a:rPr lang="zh-CN" altLang="en-US" sz="1600" i="0" dirty="0">
                <a:solidFill>
                  <a:srgbClr val="000000"/>
                </a:solidFill>
                <a:effectLst/>
                <a:latin typeface="pingfang SC"/>
              </a:rPr>
              <a:t>的简写，指的是在“特征图上的框”），使得网络的输入图像可以是任意尺寸的，输出则不变，同样是一个固定维数的向量。</a:t>
            </a:r>
            <a:endParaRPr lang="en-US" altLang="zh-CN" sz="1600" i="0" dirty="0">
              <a:solidFill>
                <a:srgbClr val="000000"/>
              </a:solidFill>
              <a:effectLst/>
              <a:latin typeface="pingfang SC"/>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7319407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23637" y="558954"/>
            <a:ext cx="8096725" cy="1446550"/>
          </a:xfrm>
          <a:prstGeom prst="rect">
            <a:avLst/>
          </a:prstGeom>
          <a:noFill/>
        </p:spPr>
        <p:txBody>
          <a:bodyPr wrap="square" rtlCol="0">
            <a:spAutoFit/>
          </a:bodyPr>
          <a:lstStyle/>
          <a:p>
            <a:pPr algn="l">
              <a:lnSpc>
                <a:spcPct val="150000"/>
              </a:lnSpc>
            </a:pPr>
            <a:r>
              <a:rPr lang="en-US" altLang="zh-CN" sz="1600" i="0" dirty="0" err="1">
                <a:solidFill>
                  <a:srgbClr val="000000"/>
                </a:solidFill>
                <a:effectLst/>
                <a:latin typeface="pingfang SC"/>
              </a:rPr>
              <a:t>SPPNet</a:t>
            </a:r>
            <a:r>
              <a:rPr lang="zh-CN" altLang="en-US" sz="1600" i="0" dirty="0">
                <a:solidFill>
                  <a:srgbClr val="000000"/>
                </a:solidFill>
                <a:effectLst/>
                <a:latin typeface="pingfang SC"/>
              </a:rPr>
              <a:t>做出的改进：</a:t>
            </a:r>
            <a:endParaRPr lang="en-US" altLang="zh-CN" sz="1600" i="0" dirty="0">
              <a:solidFill>
                <a:srgbClr val="000000"/>
              </a:solidFill>
              <a:effectLst/>
              <a:latin typeface="pingfang SC"/>
            </a:endParaRPr>
          </a:p>
          <a:p>
            <a:pPr marL="285750" indent="-285750" algn="l">
              <a:lnSpc>
                <a:spcPct val="150000"/>
              </a:lnSpc>
              <a:buFont typeface="Arial" panose="020B0604020202020204" pitchFamily="34" charset="0"/>
              <a:buChar char="•"/>
            </a:pPr>
            <a:r>
              <a:rPr lang="zh-CN" altLang="en-US" sz="1600" i="0" dirty="0">
                <a:solidFill>
                  <a:srgbClr val="000000"/>
                </a:solidFill>
                <a:effectLst/>
                <a:latin typeface="pingfang SC"/>
              </a:rPr>
              <a:t>减少卷积计算</a:t>
            </a:r>
            <a:endParaRPr lang="en-US" altLang="zh-CN" sz="1600" i="0" dirty="0">
              <a:solidFill>
                <a:srgbClr val="000000"/>
              </a:solidFill>
              <a:effectLst/>
              <a:latin typeface="pingfang SC"/>
            </a:endParaRPr>
          </a:p>
          <a:p>
            <a:pPr marL="285750" indent="-285750" algn="l">
              <a:lnSpc>
                <a:spcPct val="150000"/>
              </a:lnSpc>
              <a:buFont typeface="Arial" panose="020B0604020202020204" pitchFamily="34" charset="0"/>
              <a:buChar char="•"/>
            </a:pPr>
            <a:r>
              <a:rPr lang="zh-CN" altLang="en-US" sz="1600" i="0" dirty="0">
                <a:solidFill>
                  <a:srgbClr val="000000"/>
                </a:solidFill>
                <a:effectLst/>
                <a:latin typeface="pingfang SC"/>
              </a:rPr>
              <a:t>防止图片内容变形</a:t>
            </a:r>
            <a:endParaRPr lang="en-US" altLang="zh-CN" sz="1600" i="0" dirty="0">
              <a:solidFill>
                <a:srgbClr val="000000"/>
              </a:solidFill>
              <a:effectLst/>
              <a:latin typeface="pingfang SC"/>
            </a:endParaRPr>
          </a:p>
          <a:p>
            <a:pPr algn="l"/>
            <a:endParaRPr lang="en-US" altLang="zh-CN" sz="1600" dirty="0">
              <a:solidFill>
                <a:srgbClr val="000000"/>
              </a:solidFill>
              <a:latin typeface="pingfang SC"/>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5122" name="Picture 2">
            <a:extLst>
              <a:ext uri="{FF2B5EF4-FFF2-40B4-BE49-F238E27FC236}">
                <a16:creationId xmlns:a16="http://schemas.microsoft.com/office/drawing/2014/main" id="{4FDECEE7-72C2-7127-50A4-9D44610D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781"/>
            <a:ext cx="5487245" cy="340979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C6D0FAE-2DC8-FE55-BD3B-B40D0FB294DA}"/>
              </a:ext>
            </a:extLst>
          </p:cNvPr>
          <p:cNvSpPr txBox="1"/>
          <p:nvPr/>
        </p:nvSpPr>
        <p:spPr>
          <a:xfrm>
            <a:off x="5487245" y="1194619"/>
            <a:ext cx="3656754" cy="1465016"/>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r>
              <a:rPr lang="zh-CN" altLang="en-US" sz="1400" dirty="0">
                <a:latin typeface="Arial" panose="020B0604020202020204" pitchFamily="34" charset="0"/>
                <a:ea typeface="微软雅黑" panose="020B0503020204020204" pitchFamily="34" charset="-122"/>
              </a:rPr>
              <a:t>输入进</a:t>
            </a:r>
            <a:r>
              <a:rPr lang="en-US" altLang="zh-CN" sz="1400" dirty="0">
                <a:latin typeface="Arial" panose="020B0604020202020204" pitchFamily="34" charset="0"/>
                <a:ea typeface="微软雅黑" panose="020B0503020204020204" pitchFamily="34" charset="-122"/>
              </a:rPr>
              <a:t>R-CNN</a:t>
            </a:r>
            <a:r>
              <a:rPr lang="zh-CN" altLang="en-US" sz="1400" dirty="0">
                <a:latin typeface="Arial" panose="020B0604020202020204" pitchFamily="34" charset="0"/>
                <a:ea typeface="微软雅黑" panose="020B0503020204020204" pitchFamily="34" charset="-122"/>
              </a:rPr>
              <a:t>卷积层的图像必须固定大小，因此要进过</a:t>
            </a:r>
            <a:r>
              <a:rPr lang="en-US" altLang="zh-CN" sz="1400" dirty="0">
                <a:latin typeface="Arial" panose="020B0604020202020204" pitchFamily="34" charset="0"/>
                <a:ea typeface="微软雅黑" panose="020B0503020204020204" pitchFamily="34" charset="-122"/>
              </a:rPr>
              <a:t>crop/warp</a:t>
            </a:r>
            <a:r>
              <a:rPr lang="zh-CN" altLang="en-US" sz="1400" dirty="0">
                <a:latin typeface="Arial" panose="020B0604020202020204" pitchFamily="34" charset="0"/>
                <a:ea typeface="微软雅黑" panose="020B0503020204020204" pitchFamily="34" charset="-122"/>
              </a:rPr>
              <a:t>，这会使原图片变形。</a:t>
            </a:r>
            <a:endParaRPr lang="en-US" altLang="zh-CN" sz="1400" dirty="0">
              <a:latin typeface="Arial" panose="020B0604020202020204" pitchFamily="34" charset="0"/>
              <a:ea typeface="微软雅黑" panose="020B0503020204020204" pitchFamily="34" charset="-122"/>
            </a:endParaRPr>
          </a:p>
          <a:p>
            <a:pPr marL="285750" indent="-285750" algn="just">
              <a:lnSpc>
                <a:spcPct val="130000"/>
              </a:lnSpc>
              <a:buFont typeface="Arial" panose="020B0604020202020204" pitchFamily="34" charset="0"/>
              <a:buChar char="•"/>
            </a:pPr>
            <a:r>
              <a:rPr lang="zh-CN" altLang="en-US" sz="1400" dirty="0">
                <a:latin typeface="Arial" panose="020B0604020202020204" pitchFamily="34" charset="0"/>
                <a:ea typeface="微软雅黑" panose="020B0503020204020204" pitchFamily="34" charset="-122"/>
              </a:rPr>
              <a:t>而</a:t>
            </a:r>
            <a:r>
              <a:rPr lang="en-US" altLang="zh-CN" sz="1400" dirty="0" err="1">
                <a:latin typeface="Arial" panose="020B0604020202020204" pitchFamily="34" charset="0"/>
                <a:ea typeface="微软雅黑" panose="020B0503020204020204" pitchFamily="34" charset="-122"/>
              </a:rPr>
              <a:t>SPPNet</a:t>
            </a:r>
            <a:r>
              <a:rPr lang="zh-CN" altLang="en-US" sz="1400" dirty="0">
                <a:latin typeface="Arial" panose="020B0604020202020204" pitchFamily="34" charset="0"/>
                <a:ea typeface="微软雅黑" panose="020B0503020204020204" pitchFamily="34" charset="-122"/>
              </a:rPr>
              <a:t>直接将原图片输入</a:t>
            </a:r>
            <a:r>
              <a:rPr lang="en-US" altLang="zh-CN" sz="1400" dirty="0">
                <a:latin typeface="Arial" panose="020B0604020202020204" pitchFamily="34" charset="0"/>
                <a:ea typeface="微软雅黑" panose="020B0503020204020204" pitchFamily="34" charset="-122"/>
              </a:rPr>
              <a:t>CNN</a:t>
            </a:r>
            <a:r>
              <a:rPr lang="zh-CN" altLang="en-US" sz="1400" dirty="0">
                <a:latin typeface="Arial" panose="020B0604020202020204" pitchFamily="34" charset="0"/>
                <a:ea typeface="微软雅黑" panose="020B0503020204020204" pitchFamily="34" charset="-122"/>
              </a:rPr>
              <a:t>中，获其特征，使得原图片内容得以保真。</a:t>
            </a:r>
          </a:p>
        </p:txBody>
      </p:sp>
    </p:spTree>
    <p:extLst>
      <p:ext uri="{BB962C8B-B14F-4D97-AF65-F5344CB8AC3E}">
        <p14:creationId xmlns:p14="http://schemas.microsoft.com/office/powerpoint/2010/main" val="140253127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877433"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rPr>
              <a:t>图像尺寸改变</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091A59D5-A0F7-12DB-5961-54F6A3769908}"/>
              </a:ext>
            </a:extLst>
          </p:cNvPr>
          <p:cNvSpPr txBox="1"/>
          <p:nvPr/>
        </p:nvSpPr>
        <p:spPr>
          <a:xfrm>
            <a:off x="567813" y="759002"/>
            <a:ext cx="7883013" cy="3561616"/>
          </a:xfrm>
          <a:prstGeom prst="rect">
            <a:avLst/>
          </a:prstGeom>
          <a:noFill/>
        </p:spPr>
        <p:txBody>
          <a:bodyPr wrap="square" rtlCol="0">
            <a:spAutoFit/>
          </a:bodyPr>
          <a:lstStyle/>
          <a:p>
            <a:pPr algn="just">
              <a:lnSpc>
                <a:spcPct val="200000"/>
              </a:lnSpc>
            </a:pPr>
            <a:r>
              <a:rPr lang="zh-CN" altLang="en-US" sz="1600" b="1" i="0" dirty="0">
                <a:solidFill>
                  <a:srgbClr val="4D4D4D"/>
                </a:solidFill>
                <a:effectLst/>
                <a:latin typeface="+mj-ea"/>
                <a:ea typeface="+mj-ea"/>
              </a:rPr>
              <a:t>问题</a:t>
            </a:r>
            <a:r>
              <a:rPr lang="en-US" altLang="zh-CN" sz="1600" b="1" i="0" dirty="0">
                <a:solidFill>
                  <a:srgbClr val="4D4D4D"/>
                </a:solidFill>
                <a:effectLst/>
                <a:latin typeface="+mj-ea"/>
                <a:ea typeface="+mj-ea"/>
              </a:rPr>
              <a:t>1</a:t>
            </a:r>
            <a:r>
              <a:rPr lang="zh-CN" altLang="en-US" sz="1600" b="1" i="0" dirty="0">
                <a:solidFill>
                  <a:srgbClr val="4D4D4D"/>
                </a:solidFill>
                <a:effectLst/>
                <a:latin typeface="+mj-ea"/>
                <a:ea typeface="+mj-ea"/>
              </a:rPr>
              <a:t>背景：</a:t>
            </a:r>
            <a:endParaRPr lang="en-US" altLang="zh-CN" sz="1600" b="1" i="0" dirty="0">
              <a:solidFill>
                <a:srgbClr val="4D4D4D"/>
              </a:solidFill>
              <a:effectLst/>
              <a:latin typeface="+mj-ea"/>
              <a:ea typeface="+mj-ea"/>
            </a:endParaRPr>
          </a:p>
          <a:p>
            <a:pPr marL="285750" indent="-285750" algn="just">
              <a:lnSpc>
                <a:spcPct val="250000"/>
              </a:lnSpc>
              <a:buFont typeface="Wingdings" panose="05000000000000000000" pitchFamily="2" charset="2"/>
              <a:buChar char="l"/>
            </a:pPr>
            <a:r>
              <a:rPr lang="zh-CN" altLang="en-US" sz="1600" dirty="0">
                <a:latin typeface="Arial" panose="020B0604020202020204" pitchFamily="34" charset="0"/>
                <a:ea typeface="微软雅黑" panose="020B0503020204020204" pitchFamily="34" charset="-122"/>
              </a:rPr>
              <a:t>输入一张图片时，我们要搜索出所有可能是物体的区域，</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采用的就是</a:t>
            </a:r>
            <a:r>
              <a:rPr lang="en-US" altLang="zh-CN" sz="1600" dirty="0" err="1">
                <a:latin typeface="Arial" panose="020B0604020202020204" pitchFamily="34" charset="0"/>
                <a:ea typeface="微软雅黑" panose="020B0503020204020204" pitchFamily="34" charset="-122"/>
              </a:rPr>
              <a:t>Seletive</a:t>
            </a:r>
            <a:r>
              <a:rPr lang="en-US" altLang="zh-CN" sz="1600" dirty="0">
                <a:latin typeface="Arial" panose="020B0604020202020204" pitchFamily="34" charset="0"/>
                <a:ea typeface="微软雅黑" panose="020B0503020204020204" pitchFamily="34" charset="-122"/>
              </a:rPr>
              <a:t> Search</a:t>
            </a:r>
            <a:r>
              <a:rPr lang="zh-CN" altLang="en-US" sz="1600" dirty="0">
                <a:latin typeface="Arial" panose="020B0604020202020204" pitchFamily="34" charset="0"/>
                <a:ea typeface="微软雅黑" panose="020B0503020204020204" pitchFamily="34" charset="-122"/>
              </a:rPr>
              <a:t>方法，通过这个算法我们搜索出</a:t>
            </a:r>
            <a:r>
              <a:rPr lang="en-US" altLang="zh-CN" sz="1600" dirty="0">
                <a:latin typeface="Arial" panose="020B0604020202020204" pitchFamily="34" charset="0"/>
                <a:ea typeface="微软雅黑" panose="020B0503020204020204" pitchFamily="34" charset="-122"/>
              </a:rPr>
              <a:t>2000</a:t>
            </a:r>
            <a:r>
              <a:rPr lang="zh-CN" altLang="en-US" sz="1600" dirty="0">
                <a:latin typeface="Arial" panose="020B0604020202020204" pitchFamily="34" charset="0"/>
                <a:ea typeface="微软雅黑" panose="020B0503020204020204" pitchFamily="34" charset="-122"/>
              </a:rPr>
              <a:t>个候选框，但是，我们得到的候选框是矩形的，且大小各不相同。</a:t>
            </a:r>
            <a:endParaRPr lang="en-US" altLang="zh-CN" sz="1600" dirty="0">
              <a:latin typeface="Arial" panose="020B0604020202020204" pitchFamily="34" charset="0"/>
              <a:ea typeface="微软雅黑" panose="020B0503020204020204" pitchFamily="34" charset="-122"/>
            </a:endParaRPr>
          </a:p>
          <a:p>
            <a:pPr marL="285750" indent="-285750" algn="just">
              <a:lnSpc>
                <a:spcPct val="250000"/>
              </a:lnSpc>
              <a:buFont typeface="Wingdings" panose="05000000000000000000" pitchFamily="2" charset="2"/>
              <a:buChar char="l"/>
            </a:pPr>
            <a:r>
              <a:rPr lang="zh-CN" altLang="en-US" sz="1600" dirty="0">
                <a:latin typeface="Arial" panose="020B0604020202020204" pitchFamily="34" charset="0"/>
                <a:ea typeface="微软雅黑" panose="020B0503020204020204" pitchFamily="34" charset="-122"/>
              </a:rPr>
              <a:t>然而</a:t>
            </a:r>
            <a:r>
              <a:rPr lang="en-US" altLang="zh-CN" sz="1600" dirty="0">
                <a:latin typeface="Arial" panose="020B0604020202020204" pitchFamily="34" charset="0"/>
                <a:ea typeface="微软雅黑" panose="020B0503020204020204" pitchFamily="34" charset="-122"/>
              </a:rPr>
              <a:t>CNN</a:t>
            </a:r>
            <a:r>
              <a:rPr lang="zh-CN" altLang="en-US" sz="1600" dirty="0">
                <a:latin typeface="Arial" panose="020B0604020202020204" pitchFamily="34" charset="0"/>
                <a:ea typeface="微软雅黑" panose="020B0503020204020204" pitchFamily="34" charset="-122"/>
              </a:rPr>
              <a:t>对输入图片大小是有固定的，如果把搜索到的矩形框不做处理，就丢进</a:t>
            </a:r>
            <a:r>
              <a:rPr lang="en-US" altLang="zh-CN" sz="1600" dirty="0">
                <a:latin typeface="Arial" panose="020B0604020202020204" pitchFamily="34" charset="0"/>
                <a:ea typeface="微软雅黑" panose="020B0503020204020204" pitchFamily="34" charset="-122"/>
              </a:rPr>
              <a:t>CNN</a:t>
            </a:r>
            <a:r>
              <a:rPr lang="zh-CN" altLang="en-US" sz="1600" dirty="0">
                <a:latin typeface="Arial" panose="020B0604020202020204" pitchFamily="34" charset="0"/>
                <a:ea typeface="微软雅黑" panose="020B0503020204020204" pitchFamily="34" charset="-122"/>
              </a:rPr>
              <a:t>中，肯定不行，因此对于每个候选框都需要缩放到固定的大小。</a:t>
            </a:r>
          </a:p>
        </p:txBody>
      </p:sp>
    </p:spTree>
    <p:extLst>
      <p:ext uri="{BB962C8B-B14F-4D97-AF65-F5344CB8AC3E}">
        <p14:creationId xmlns:p14="http://schemas.microsoft.com/office/powerpoint/2010/main" val="190567912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5CED733-9A4B-CA05-BD79-59DFC84FBF4B}"/>
              </a:ext>
            </a:extLst>
          </p:cNvPr>
          <p:cNvSpPr txBox="1"/>
          <p:nvPr/>
        </p:nvSpPr>
        <p:spPr>
          <a:xfrm>
            <a:off x="575187" y="943897"/>
            <a:ext cx="7993626" cy="3474028"/>
          </a:xfrm>
          <a:prstGeom prst="rect">
            <a:avLst/>
          </a:prstGeom>
          <a:noFill/>
        </p:spPr>
        <p:txBody>
          <a:bodyPr wrap="square" rtlCol="0">
            <a:spAutoFit/>
          </a:bodyPr>
          <a:lstStyle/>
          <a:p>
            <a:pPr algn="just">
              <a:lnSpc>
                <a:spcPct val="200000"/>
              </a:lnSpc>
            </a:pPr>
            <a:r>
              <a:rPr lang="en-US" altLang="zh-CN" b="1" i="0" dirty="0">
                <a:solidFill>
                  <a:srgbClr val="000000"/>
                </a:solidFill>
                <a:effectLst/>
                <a:latin typeface="Verdana" panose="020B0604030504040204" pitchFamily="34" charset="0"/>
              </a:rPr>
              <a:t>R-CNN</a:t>
            </a:r>
            <a:r>
              <a:rPr lang="zh-CN" altLang="en-US" b="1" i="0" dirty="0">
                <a:solidFill>
                  <a:srgbClr val="000000"/>
                </a:solidFill>
                <a:effectLst/>
                <a:latin typeface="Verdana" panose="020B0604030504040204" pitchFamily="34" charset="0"/>
              </a:rPr>
              <a:t>模型</a:t>
            </a:r>
            <a:r>
              <a:rPr lang="zh-CN" altLang="en-US" b="1" dirty="0">
                <a:solidFill>
                  <a:srgbClr val="000000"/>
                </a:solidFill>
                <a:latin typeface="Verdana" panose="020B0604030504040204" pitchFamily="34" charset="0"/>
              </a:rPr>
              <a:t>：</a:t>
            </a:r>
            <a:endParaRPr lang="en-US" altLang="zh-CN" b="1" dirty="0">
              <a:solidFill>
                <a:srgbClr val="000000"/>
              </a:solidFill>
              <a:latin typeface="Verdana" panose="020B0604030504040204" pitchFamily="34" charset="0"/>
            </a:endParaRPr>
          </a:p>
          <a:p>
            <a:pPr marL="285750" indent="-285750" algn="just">
              <a:lnSpc>
                <a:spcPct val="200000"/>
              </a:lnSpc>
              <a:buFont typeface="Arial" panose="020B0604020202020204" pitchFamily="34" charset="0"/>
              <a:buChar char="•"/>
            </a:pPr>
            <a:r>
              <a:rPr lang="en-US" altLang="zh-CN" sz="1400" dirty="0">
                <a:latin typeface="Arial" panose="020B0604020202020204" pitchFamily="34" charset="0"/>
                <a:ea typeface="微软雅黑" panose="020B0503020204020204" pitchFamily="34" charset="-122"/>
              </a:rPr>
              <a:t>R-CNN</a:t>
            </a:r>
            <a:r>
              <a:rPr lang="zh-CN" altLang="en-US" sz="1400" dirty="0">
                <a:latin typeface="Arial" panose="020B0604020202020204" pitchFamily="34" charset="0"/>
                <a:ea typeface="微软雅黑" panose="020B0503020204020204" pitchFamily="34" charset="-122"/>
              </a:rPr>
              <a:t>是让每个候选区域经过</a:t>
            </a:r>
            <a:r>
              <a:rPr lang="en-US" altLang="zh-CN" sz="1400" dirty="0">
                <a:latin typeface="Arial" panose="020B0604020202020204" pitchFamily="34" charset="0"/>
                <a:ea typeface="微软雅黑" panose="020B0503020204020204" pitchFamily="34" charset="-122"/>
              </a:rPr>
              <a:t>crop/wrap</a:t>
            </a:r>
            <a:r>
              <a:rPr lang="zh-CN" altLang="en-US" sz="1400" dirty="0">
                <a:latin typeface="Arial" panose="020B0604020202020204" pitchFamily="34" charset="0"/>
                <a:ea typeface="微软雅黑" panose="020B0503020204020204" pitchFamily="34" charset="-122"/>
              </a:rPr>
              <a:t>等操作变换成固定大小的图像</a:t>
            </a:r>
            <a:endParaRPr lang="en-US" altLang="zh-CN" sz="1400" dirty="0">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400" dirty="0">
                <a:latin typeface="Arial" panose="020B0604020202020204" pitchFamily="34" charset="0"/>
                <a:ea typeface="微软雅黑" panose="020B0503020204020204" pitchFamily="34" charset="-122"/>
              </a:rPr>
              <a:t>固定大小的图像塞给</a:t>
            </a:r>
            <a:r>
              <a:rPr lang="en-US" altLang="zh-CN" sz="1400" dirty="0">
                <a:latin typeface="Arial" panose="020B0604020202020204" pitchFamily="34" charset="0"/>
                <a:ea typeface="微软雅黑" panose="020B0503020204020204" pitchFamily="34" charset="-122"/>
              </a:rPr>
              <a:t>CNN </a:t>
            </a:r>
            <a:r>
              <a:rPr lang="zh-CN" altLang="en-US" sz="1400" dirty="0">
                <a:latin typeface="Arial" panose="020B0604020202020204" pitchFamily="34" charset="0"/>
                <a:ea typeface="微软雅黑" panose="020B0503020204020204" pitchFamily="34" charset="-122"/>
              </a:rPr>
              <a:t>传给后面的层做训练回归分类操作</a:t>
            </a:r>
            <a:endParaRPr lang="en-US" altLang="zh-CN" sz="1400" dirty="0">
              <a:latin typeface="Arial" panose="020B0604020202020204" pitchFamily="34" charset="0"/>
              <a:ea typeface="微软雅黑" panose="020B0503020204020204" pitchFamily="34" charset="-122"/>
            </a:endParaRPr>
          </a:p>
          <a:p>
            <a:pPr algn="just">
              <a:lnSpc>
                <a:spcPct val="200000"/>
              </a:lnSpc>
            </a:pPr>
            <a:r>
              <a:rPr lang="en-US" altLang="zh-CN" b="1" dirty="0" err="1">
                <a:solidFill>
                  <a:srgbClr val="000000"/>
                </a:solidFill>
                <a:latin typeface="Verdana" panose="020B0604030504040204" pitchFamily="34" charset="0"/>
              </a:rPr>
              <a:t>SPPNet</a:t>
            </a:r>
            <a:r>
              <a:rPr lang="zh-CN" altLang="en-US" b="1" dirty="0">
                <a:solidFill>
                  <a:srgbClr val="000000"/>
                </a:solidFill>
                <a:latin typeface="Verdana" panose="020B0604030504040204" pitchFamily="34" charset="0"/>
              </a:rPr>
              <a:t>模型：</a:t>
            </a:r>
            <a:endParaRPr lang="en-US" altLang="zh-CN" b="1" dirty="0">
              <a:solidFill>
                <a:srgbClr val="000000"/>
              </a:solidFill>
              <a:latin typeface="Verdana" panose="020B0604030504040204" pitchFamily="34" charset="0"/>
            </a:endParaRPr>
          </a:p>
          <a:p>
            <a:pPr marL="285750" indent="-285750" algn="just">
              <a:lnSpc>
                <a:spcPct val="200000"/>
              </a:lnSpc>
              <a:buFont typeface="Arial" panose="020B0604020202020204" pitchFamily="34" charset="0"/>
              <a:buChar char="•"/>
            </a:pPr>
            <a:r>
              <a:rPr lang="en-US" altLang="zh-CN" sz="1400" dirty="0" err="1">
                <a:latin typeface="Arial" panose="020B0604020202020204" pitchFamily="34" charset="0"/>
                <a:ea typeface="微软雅黑" panose="020B0503020204020204" pitchFamily="34" charset="-122"/>
              </a:rPr>
              <a:t>SPPNet</a:t>
            </a:r>
            <a:r>
              <a:rPr lang="zh-CN" altLang="en-US" sz="1400" dirty="0">
                <a:latin typeface="Arial" panose="020B0604020202020204" pitchFamily="34" charset="0"/>
                <a:ea typeface="微软雅黑" panose="020B0503020204020204" pitchFamily="34" charset="-122"/>
              </a:rPr>
              <a:t>把全图塞给</a:t>
            </a:r>
            <a:r>
              <a:rPr lang="en-US" altLang="zh-CN" sz="1400" dirty="0">
                <a:latin typeface="Arial" panose="020B0604020202020204" pitchFamily="34" charset="0"/>
                <a:ea typeface="微软雅黑" panose="020B0503020204020204" pitchFamily="34" charset="-122"/>
              </a:rPr>
              <a:t>CNN</a:t>
            </a:r>
            <a:r>
              <a:rPr lang="zh-CN" altLang="en-US" sz="1400" dirty="0">
                <a:latin typeface="Arial" panose="020B0604020202020204" pitchFamily="34" charset="0"/>
                <a:ea typeface="微软雅黑" panose="020B0503020204020204" pitchFamily="34" charset="-122"/>
              </a:rPr>
              <a:t>得到全图的</a:t>
            </a:r>
            <a:r>
              <a:rPr lang="en-US" altLang="zh-CN" sz="1400" dirty="0">
                <a:latin typeface="Arial" panose="020B0604020202020204" pitchFamily="34" charset="0"/>
                <a:ea typeface="微软雅黑" panose="020B0503020204020204" pitchFamily="34" charset="-122"/>
              </a:rPr>
              <a:t>feature map</a:t>
            </a:r>
          </a:p>
          <a:p>
            <a:pPr marL="285750" indent="-285750" algn="just">
              <a:lnSpc>
                <a:spcPct val="200000"/>
              </a:lnSpc>
              <a:buFont typeface="Arial" panose="020B0604020202020204" pitchFamily="34" charset="0"/>
              <a:buChar char="•"/>
            </a:pPr>
            <a:r>
              <a:rPr lang="zh-CN" altLang="en-US" sz="1400" dirty="0">
                <a:latin typeface="Arial" panose="020B0604020202020204" pitchFamily="34" charset="0"/>
                <a:ea typeface="微软雅黑" panose="020B0503020204020204" pitchFamily="34" charset="-122"/>
              </a:rPr>
              <a:t>让候选区域与</a:t>
            </a:r>
            <a:r>
              <a:rPr lang="en-US" altLang="zh-CN" sz="1400" dirty="0">
                <a:latin typeface="Arial" panose="020B0604020202020204" pitchFamily="34" charset="0"/>
                <a:ea typeface="微软雅黑" panose="020B0503020204020204" pitchFamily="34" charset="-122"/>
              </a:rPr>
              <a:t>feature map</a:t>
            </a:r>
            <a:r>
              <a:rPr lang="zh-CN" altLang="en-US" sz="1400" dirty="0">
                <a:latin typeface="Arial" panose="020B0604020202020204" pitchFamily="34" charset="0"/>
                <a:ea typeface="微软雅黑" panose="020B0503020204020204" pitchFamily="34" charset="-122"/>
              </a:rPr>
              <a:t>直接映射，得到候选区域的映射特征向量</a:t>
            </a:r>
            <a:endParaRPr lang="en-US" altLang="zh-CN" sz="1400" dirty="0">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400" dirty="0">
                <a:latin typeface="Arial" panose="020B0604020202020204" pitchFamily="34" charset="0"/>
                <a:ea typeface="微软雅黑" panose="020B0503020204020204" pitchFamily="34" charset="-122"/>
              </a:rPr>
              <a:t>映射过来的特征向量大小不固定，这些特征向量塞给</a:t>
            </a:r>
            <a:r>
              <a:rPr lang="en-US" altLang="zh-CN" sz="1400" dirty="0">
                <a:latin typeface="Arial" panose="020B0604020202020204" pitchFamily="34" charset="0"/>
                <a:ea typeface="微软雅黑" panose="020B0503020204020204" pitchFamily="34" charset="-122"/>
              </a:rPr>
              <a:t>SPP</a:t>
            </a:r>
            <a:r>
              <a:rPr lang="zh-CN" altLang="en-US" sz="1400" dirty="0">
                <a:latin typeface="Arial" panose="020B0604020202020204" pitchFamily="34" charset="0"/>
                <a:ea typeface="微软雅黑" panose="020B0503020204020204" pitchFamily="34" charset="-122"/>
              </a:rPr>
              <a:t>层</a:t>
            </a:r>
            <a:r>
              <a:rPr lang="en-US" altLang="zh-CN" sz="1400" dirty="0">
                <a:latin typeface="Arial" panose="020B0604020202020204" pitchFamily="34" charset="0"/>
                <a:ea typeface="微软雅黑" panose="020B0503020204020204" pitchFamily="34" charset="-122"/>
              </a:rPr>
              <a:t>(</a:t>
            </a:r>
            <a:r>
              <a:rPr lang="zh-CN" altLang="en-US" sz="1400" dirty="0">
                <a:latin typeface="Arial" panose="020B0604020202020204" pitchFamily="34" charset="0"/>
                <a:ea typeface="微软雅黑" panose="020B0503020204020204" pitchFamily="34" charset="-122"/>
              </a:rPr>
              <a:t>空间金字塔变换层</a:t>
            </a:r>
            <a:r>
              <a:rPr lang="en-US" altLang="zh-CN" sz="1400" dirty="0">
                <a:latin typeface="Arial" panose="020B0604020202020204" pitchFamily="34" charset="0"/>
                <a:ea typeface="微软雅黑" panose="020B0503020204020204" pitchFamily="34" charset="-122"/>
              </a:rPr>
              <a:t>)</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SPP</a:t>
            </a:r>
            <a:r>
              <a:rPr lang="zh-CN" altLang="en-US" sz="1400" dirty="0">
                <a:latin typeface="Arial" panose="020B0604020202020204" pitchFamily="34" charset="0"/>
                <a:ea typeface="微软雅黑" panose="020B0503020204020204" pitchFamily="34" charset="-122"/>
              </a:rPr>
              <a:t>层接收任何大小的输入，输出固定大小的特征向量，再塞给</a:t>
            </a:r>
            <a:r>
              <a:rPr lang="en-US" altLang="zh-CN" sz="1400" dirty="0">
                <a:latin typeface="Arial" panose="020B0604020202020204" pitchFamily="34" charset="0"/>
                <a:ea typeface="微软雅黑" panose="020B0503020204020204" pitchFamily="34" charset="-122"/>
              </a:rPr>
              <a:t>FC</a:t>
            </a:r>
            <a:r>
              <a:rPr lang="zh-CN" altLang="en-US" sz="1400" dirty="0">
                <a:latin typeface="Arial" panose="020B0604020202020204" pitchFamily="34" charset="0"/>
                <a:ea typeface="微软雅黑" panose="020B0503020204020204" pitchFamily="34" charset="-122"/>
              </a:rPr>
              <a:t>层</a:t>
            </a:r>
          </a:p>
        </p:txBody>
      </p:sp>
    </p:spTree>
    <p:extLst>
      <p:ext uri="{BB962C8B-B14F-4D97-AF65-F5344CB8AC3E}">
        <p14:creationId xmlns:p14="http://schemas.microsoft.com/office/powerpoint/2010/main" val="357351143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614215"/>
            <a:ext cx="8096725" cy="4454168"/>
          </a:xfrm>
          <a:prstGeom prst="rect">
            <a:avLst/>
          </a:prstGeom>
          <a:noFill/>
        </p:spPr>
        <p:txBody>
          <a:bodyPr wrap="square" rtlCol="0">
            <a:spAutoFit/>
          </a:bodyPr>
          <a:lstStyle/>
          <a:p>
            <a:pPr algn="just">
              <a:lnSpc>
                <a:spcPct val="200000"/>
              </a:lnSpc>
            </a:pPr>
            <a:r>
              <a:rPr lang="zh-CN" altLang="en-US" sz="1600" b="1" dirty="0">
                <a:solidFill>
                  <a:srgbClr val="121212"/>
                </a:solidFill>
                <a:latin typeface="-apple-system"/>
              </a:rPr>
              <a:t>为什么</a:t>
            </a:r>
            <a:r>
              <a:rPr lang="en-US" altLang="zh-CN" sz="1600" b="1" dirty="0">
                <a:solidFill>
                  <a:srgbClr val="121212"/>
                </a:solidFill>
                <a:latin typeface="-apple-system"/>
              </a:rPr>
              <a:t>CNN</a:t>
            </a:r>
            <a:r>
              <a:rPr lang="zh-CN" altLang="en-US" sz="1600" b="1" dirty="0">
                <a:solidFill>
                  <a:srgbClr val="121212"/>
                </a:solidFill>
                <a:latin typeface="-apple-system"/>
              </a:rPr>
              <a:t>需要固定的图像输入大小呢？</a:t>
            </a:r>
            <a:endParaRPr lang="en-US" altLang="zh-CN" sz="1600" b="1" dirty="0">
              <a:solidFill>
                <a:srgbClr val="121212"/>
              </a:solidFill>
              <a:latin typeface="-apple-system"/>
            </a:endParaRPr>
          </a:p>
          <a:p>
            <a:pPr algn="just">
              <a:lnSpc>
                <a:spcPct val="200000"/>
              </a:lnSpc>
            </a:pPr>
            <a:r>
              <a:rPr lang="zh-CN" altLang="en-US" sz="1600" dirty="0">
                <a:solidFill>
                  <a:srgbClr val="121212"/>
                </a:solidFill>
                <a:latin typeface="-apple-system"/>
              </a:rPr>
              <a:t>一个常见的</a:t>
            </a:r>
            <a:r>
              <a:rPr lang="en-US" altLang="zh-CN" sz="1600" dirty="0">
                <a:solidFill>
                  <a:srgbClr val="121212"/>
                </a:solidFill>
                <a:latin typeface="-apple-system"/>
              </a:rPr>
              <a:t>CNN</a:t>
            </a:r>
            <a:r>
              <a:rPr lang="zh-CN" altLang="en-US" sz="1600" dirty="0">
                <a:solidFill>
                  <a:srgbClr val="121212"/>
                </a:solidFill>
                <a:latin typeface="-apple-system"/>
              </a:rPr>
              <a:t>主要由两部分组成，卷积层和之后的全连接层。</a:t>
            </a:r>
            <a:endParaRPr lang="en-US" altLang="zh-CN" sz="1600" dirty="0">
              <a:solidFill>
                <a:srgbClr val="121212"/>
              </a:solidFill>
              <a:latin typeface="-apple-system"/>
            </a:endParaRPr>
          </a:p>
          <a:p>
            <a:pPr algn="just">
              <a:lnSpc>
                <a:spcPct val="200000"/>
              </a:lnSpc>
            </a:pPr>
            <a:r>
              <a:rPr lang="zh-CN" altLang="en-US" sz="1600" dirty="0">
                <a:solidFill>
                  <a:srgbClr val="121212"/>
                </a:solidFill>
                <a:latin typeface="-apple-system"/>
              </a:rPr>
              <a:t>卷积层以滑动窗口的方式工作，并输出空间排列的特征映射。实际上，卷积层不需要固定的图像大小，可以生成任意大小的映射。另一方面，完全连接的层需要根据它们的定义有固定的大小</a:t>
            </a:r>
            <a:r>
              <a:rPr lang="en-US" altLang="zh-CN" sz="1600" dirty="0">
                <a:solidFill>
                  <a:srgbClr val="121212"/>
                </a:solidFill>
                <a:latin typeface="-apple-system"/>
              </a:rPr>
              <a:t>/</a:t>
            </a:r>
            <a:r>
              <a:rPr lang="zh-CN" altLang="en-US" sz="1600" dirty="0">
                <a:solidFill>
                  <a:srgbClr val="121212"/>
                </a:solidFill>
                <a:latin typeface="-apple-system"/>
              </a:rPr>
              <a:t>长度输入，因此，固定大小限制只完全来自于完全连接的层，它们存在于网格的更深阶段。</a:t>
            </a:r>
            <a:endParaRPr lang="en-US" altLang="zh-CN" sz="1600" dirty="0">
              <a:solidFill>
                <a:srgbClr val="121212"/>
              </a:solidFill>
              <a:latin typeface="-apple-system"/>
            </a:endParaRPr>
          </a:p>
          <a:p>
            <a:pPr marL="285750" indent="-285750" algn="just">
              <a:lnSpc>
                <a:spcPct val="200000"/>
              </a:lnSpc>
              <a:buFont typeface="Arial" panose="020B0604020202020204" pitchFamily="34" charset="0"/>
              <a:buChar char="•"/>
            </a:pPr>
            <a:r>
              <a:rPr lang="zh-CN" altLang="en-US" sz="1600" dirty="0">
                <a:solidFill>
                  <a:srgbClr val="121212"/>
                </a:solidFill>
                <a:latin typeface="-apple-system"/>
              </a:rPr>
              <a:t>全连接层的计算其实相当于输入的特征图数据矩阵和全连接层权值矩阵进行内积，在配置一个网络时，全连接层的参数维度是固定的，所以两个矩阵要能够进行内积，则输入的特征图的数据矩阵维数也需要定。</a:t>
            </a:r>
            <a:endParaRPr lang="en-US" altLang="zh-CN" sz="1600"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844845" y="4817660"/>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185565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441690"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相关专业术语介绍</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3078" name="Picture 6">
            <a:extLst>
              <a:ext uri="{FF2B5EF4-FFF2-40B4-BE49-F238E27FC236}">
                <a16:creationId xmlns:a16="http://schemas.microsoft.com/office/drawing/2014/main" id="{B7238BC1-6694-1A63-5EA2-2E71932C1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5" y="209681"/>
            <a:ext cx="8495953" cy="46536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731288D9-50B2-7823-7E3D-1D0FCE235010}"/>
              </a:ext>
            </a:extLst>
          </p:cNvPr>
          <p:cNvSpPr/>
          <p:nvPr/>
        </p:nvSpPr>
        <p:spPr>
          <a:xfrm>
            <a:off x="6872748" y="4586748"/>
            <a:ext cx="2124790" cy="34707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11590699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EE0B2C1-AE31-CDBA-1AB7-1597366DD671}"/>
              </a:ext>
            </a:extLst>
          </p:cNvPr>
          <p:cNvSpPr txBox="1"/>
          <p:nvPr/>
        </p:nvSpPr>
        <p:spPr>
          <a:xfrm>
            <a:off x="612057" y="1342103"/>
            <a:ext cx="8096725" cy="2799934"/>
          </a:xfrm>
          <a:prstGeom prst="rect">
            <a:avLst/>
          </a:prstGeom>
          <a:noFill/>
        </p:spPr>
        <p:txBody>
          <a:bodyPr wrap="square" rtlCol="0">
            <a:spAutoFit/>
          </a:bodyPr>
          <a:lstStyle/>
          <a:p>
            <a:pPr>
              <a:lnSpc>
                <a:spcPct val="130000"/>
              </a:lnSpc>
            </a:pPr>
            <a:r>
              <a:rPr lang="zh-CN" altLang="en-US" sz="1600" dirty="0">
                <a:latin typeface="Arial" panose="020B0604020202020204" pitchFamily="34" charset="0"/>
                <a:ea typeface="微软雅黑" panose="020B0503020204020204" pitchFamily="34" charset="-122"/>
              </a:rPr>
              <a:t>作者为什么要这样加：</a:t>
            </a:r>
            <a:endParaRPr lang="en-US" altLang="zh-CN" sz="1600" dirty="0">
              <a:latin typeface="Arial" panose="020B0604020202020204" pitchFamily="34" charset="0"/>
              <a:ea typeface="微软雅黑" panose="020B0503020204020204" pitchFamily="34" charset="-122"/>
            </a:endParaRPr>
          </a:p>
          <a:p>
            <a:pPr indent="-285750" algn="just">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对于分类任务这样做就可以在输入图片使输入多尺度图片</a:t>
            </a:r>
            <a:r>
              <a:rPr lang="en-US" altLang="zh-CN" sz="1600" dirty="0">
                <a:latin typeface="Arial" panose="020B0604020202020204" pitchFamily="34" charset="0"/>
                <a:ea typeface="微软雅黑" panose="020B0503020204020204" pitchFamily="34" charset="-122"/>
              </a:rPr>
              <a:t>(</a:t>
            </a:r>
            <a:r>
              <a:rPr lang="zh-CN" altLang="en-US" sz="1600" dirty="0">
                <a:latin typeface="Arial" panose="020B0604020202020204" pitchFamily="34" charset="0"/>
                <a:ea typeface="微软雅黑" panose="020B0503020204020204" pitchFamily="34" charset="-122"/>
              </a:rPr>
              <a:t>将原图片变大变小等</a:t>
            </a:r>
            <a:r>
              <a:rPr lang="en-US" altLang="zh-CN" sz="1600" dirty="0">
                <a:latin typeface="Arial" panose="020B0604020202020204" pitchFamily="34" charset="0"/>
                <a:ea typeface="微软雅黑" panose="020B0503020204020204" pitchFamily="34" charset="-122"/>
              </a:rPr>
              <a:t>)</a:t>
            </a:r>
            <a:r>
              <a:rPr lang="zh-CN" altLang="en-US" sz="1600" dirty="0">
                <a:latin typeface="Arial" panose="020B0604020202020204" pitchFamily="34" charset="0"/>
                <a:ea typeface="微软雅黑" panose="020B0503020204020204" pitchFamily="34" charset="-122"/>
              </a:rPr>
              <a:t>扩充数据集</a:t>
            </a:r>
            <a:endParaRPr lang="en-US" altLang="zh-CN" sz="1600" dirty="0">
              <a:latin typeface="Arial" panose="020B0604020202020204" pitchFamily="34" charset="0"/>
              <a:ea typeface="微软雅黑" panose="020B0503020204020204" pitchFamily="34" charset="-122"/>
            </a:endParaRPr>
          </a:p>
          <a:p>
            <a:pPr indent="-285750" algn="just">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对于后面的目标检测任务可以改进传统的</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传统的</a:t>
            </a:r>
            <a:r>
              <a:rPr lang="en-US" altLang="zh-CN" sz="1600" dirty="0">
                <a:latin typeface="Arial" panose="020B0604020202020204" pitchFamily="34" charset="0"/>
                <a:ea typeface="微软雅黑" panose="020B0503020204020204" pitchFamily="34" charset="-122"/>
              </a:rPr>
              <a:t>R-CNN</a:t>
            </a:r>
            <a:r>
              <a:rPr lang="zh-CN" altLang="en-US" sz="1600" dirty="0">
                <a:latin typeface="Arial" panose="020B0604020202020204" pitchFamily="34" charset="0"/>
                <a:ea typeface="微软雅黑" panose="020B0503020204020204" pitchFamily="34" charset="-122"/>
              </a:rPr>
              <a:t>需要将图片通过</a:t>
            </a:r>
            <a:r>
              <a:rPr lang="en-US" altLang="zh-CN" sz="1600" dirty="0">
                <a:latin typeface="Arial" panose="020B0604020202020204" pitchFamily="34" charset="0"/>
                <a:ea typeface="微软雅黑" panose="020B0503020204020204" pitchFamily="34" charset="-122"/>
              </a:rPr>
              <a:t>select search</a:t>
            </a:r>
            <a:r>
              <a:rPr lang="zh-CN" altLang="en-US" sz="1600" dirty="0">
                <a:latin typeface="Arial" panose="020B0604020202020204" pitchFamily="34" charset="0"/>
                <a:ea typeface="微软雅黑" panose="020B0503020204020204" pitchFamily="34" charset="-122"/>
              </a:rPr>
              <a:t>选出大概两千个区域再通过</a:t>
            </a:r>
            <a:r>
              <a:rPr lang="en-US" altLang="zh-CN" sz="1600" dirty="0">
                <a:latin typeface="Arial" panose="020B0604020202020204" pitchFamily="34" charset="0"/>
                <a:ea typeface="微软雅黑" panose="020B0503020204020204" pitchFamily="34" charset="-122"/>
              </a:rPr>
              <a:t>CNN</a:t>
            </a:r>
            <a:r>
              <a:rPr lang="zh-CN" altLang="en-US" sz="1600" dirty="0">
                <a:latin typeface="Arial" panose="020B0604020202020204" pitchFamily="34" charset="0"/>
                <a:ea typeface="微软雅黑" panose="020B0503020204020204" pitchFamily="34" charset="-122"/>
              </a:rPr>
              <a:t>卷积层</a:t>
            </a:r>
            <a:r>
              <a:rPr lang="en-US" altLang="zh-CN" sz="1600" dirty="0">
                <a:latin typeface="Arial" panose="020B0604020202020204" pitchFamily="34" charset="0"/>
                <a:ea typeface="微软雅黑" panose="020B0503020204020204" pitchFamily="34" charset="-122"/>
              </a:rPr>
              <a:t>,</a:t>
            </a:r>
            <a:r>
              <a:rPr lang="zh-CN" altLang="en-US" sz="1600" dirty="0">
                <a:latin typeface="Arial" panose="020B0604020202020204" pitchFamily="34" charset="0"/>
                <a:ea typeface="微软雅黑" panose="020B0503020204020204" pitchFamily="34" charset="-122"/>
              </a:rPr>
              <a:t>非常耗时。而加上</a:t>
            </a:r>
            <a:r>
              <a:rPr lang="en-US" altLang="zh-CN" sz="1600" dirty="0" err="1">
                <a:latin typeface="Arial" panose="020B0604020202020204" pitchFamily="34" charset="0"/>
                <a:ea typeface="微软雅黑" panose="020B0503020204020204" pitchFamily="34" charset="-122"/>
              </a:rPr>
              <a:t>SPPNet</a:t>
            </a:r>
            <a:r>
              <a:rPr lang="zh-CN" altLang="en-US" sz="1600" dirty="0">
                <a:latin typeface="Arial" panose="020B0604020202020204" pitchFamily="34" charset="0"/>
                <a:ea typeface="微软雅黑" panose="020B0503020204020204" pitchFamily="34" charset="-122"/>
              </a:rPr>
              <a:t>后可以输入整张图片进入卷积层，节省时间</a:t>
            </a:r>
          </a:p>
        </p:txBody>
      </p:sp>
    </p:spTree>
    <p:extLst>
      <p:ext uri="{BB962C8B-B14F-4D97-AF65-F5344CB8AC3E}">
        <p14:creationId xmlns:p14="http://schemas.microsoft.com/office/powerpoint/2010/main" val="105681421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1531445"/>
          </a:xfrm>
          <a:prstGeom prst="rect">
            <a:avLst/>
          </a:prstGeom>
          <a:noFill/>
        </p:spPr>
        <p:txBody>
          <a:bodyPr wrap="square" rtlCol="0">
            <a:spAutoFit/>
          </a:bodyPr>
          <a:lstStyle/>
          <a:p>
            <a:pPr algn="just">
              <a:lnSpc>
                <a:spcPct val="150000"/>
              </a:lnSpc>
            </a:pPr>
            <a:r>
              <a:rPr lang="zh-CN" altLang="en-US" sz="1600" dirty="0">
                <a:solidFill>
                  <a:srgbClr val="121212"/>
                </a:solidFill>
                <a:latin typeface="-apple-system"/>
              </a:rPr>
              <a:t>进入之后框如何画？</a:t>
            </a:r>
            <a:endParaRPr lang="en-US" altLang="zh-CN" sz="1600" dirty="0">
              <a:solidFill>
                <a:srgbClr val="121212"/>
              </a:solidFill>
              <a:latin typeface="-apple-system"/>
            </a:endParaRPr>
          </a:p>
          <a:p>
            <a:pPr algn="just">
              <a:lnSpc>
                <a:spcPct val="150000"/>
              </a:lnSpc>
            </a:pPr>
            <a:r>
              <a:rPr lang="zh-CN" altLang="en-US" sz="1600" dirty="0">
                <a:solidFill>
                  <a:srgbClr val="121212"/>
                </a:solidFill>
                <a:latin typeface="-apple-system"/>
              </a:rPr>
              <a:t>作者发现</a:t>
            </a:r>
            <a:r>
              <a:rPr lang="en-US" altLang="zh-CN" sz="1600" dirty="0">
                <a:solidFill>
                  <a:srgbClr val="121212"/>
                </a:solidFill>
                <a:latin typeface="-apple-system"/>
              </a:rPr>
              <a:t>,</a:t>
            </a:r>
            <a:r>
              <a:rPr lang="zh-CN" altLang="en-US" sz="1600" dirty="0">
                <a:solidFill>
                  <a:srgbClr val="121212"/>
                </a:solidFill>
                <a:latin typeface="-apple-system"/>
              </a:rPr>
              <a:t>卷积后对应的位置并不会发生改变，每个卷积层会匹配响应的区域。如下图所示</a:t>
            </a:r>
            <a:r>
              <a:rPr lang="en-US" altLang="zh-CN" sz="1600" dirty="0">
                <a:solidFill>
                  <a:srgbClr val="121212"/>
                </a:solidFill>
                <a:latin typeface="-apple-system"/>
              </a:rPr>
              <a:t>:</a:t>
            </a:r>
          </a:p>
          <a:p>
            <a:pPr algn="just">
              <a:lnSpc>
                <a:spcPct val="150000"/>
              </a:lnSpc>
            </a:pPr>
            <a:endParaRPr lang="en-US" altLang="zh-CN" sz="1600"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4098" name="Picture 2">
            <a:extLst>
              <a:ext uri="{FF2B5EF4-FFF2-40B4-BE49-F238E27FC236}">
                <a16:creationId xmlns:a16="http://schemas.microsoft.com/office/drawing/2014/main" id="{82516B70-6F7D-565E-93EE-0AC0562B0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00198"/>
            <a:ext cx="9144000" cy="32258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DEEA240-62C7-F525-C3E0-337824751242}"/>
              </a:ext>
            </a:extLst>
          </p:cNvPr>
          <p:cNvSpPr/>
          <p:nvPr/>
        </p:nvSpPr>
        <p:spPr>
          <a:xfrm>
            <a:off x="7057103" y="4822723"/>
            <a:ext cx="2086897" cy="18435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3703568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57FCCE5-1BE3-287C-9CDB-BB54968A1ADD}"/>
              </a:ext>
            </a:extLst>
          </p:cNvPr>
          <p:cNvSpPr txBox="1"/>
          <p:nvPr/>
        </p:nvSpPr>
        <p:spPr>
          <a:xfrm>
            <a:off x="634181" y="1283110"/>
            <a:ext cx="7683909" cy="1833515"/>
          </a:xfrm>
          <a:prstGeom prst="rect">
            <a:avLst/>
          </a:prstGeom>
          <a:noFill/>
        </p:spPr>
        <p:txBody>
          <a:bodyPr wrap="square" rtlCol="0">
            <a:spAutoFit/>
          </a:bodyPr>
          <a:lstStyle/>
          <a:p>
            <a:pPr marL="285750" indent="-285750" algn="just">
              <a:lnSpc>
                <a:spcPct val="25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上图显示</a:t>
            </a:r>
            <a:r>
              <a:rPr lang="en-US" altLang="zh-CN" sz="1600" dirty="0">
                <a:latin typeface="Arial" panose="020B0604020202020204" pitchFamily="34" charset="0"/>
                <a:ea typeface="微软雅黑" panose="020B0503020204020204" pitchFamily="34" charset="-122"/>
              </a:rPr>
              <a:t>,</a:t>
            </a:r>
            <a:r>
              <a:rPr lang="zh-CN" altLang="en-US" sz="1600" dirty="0">
                <a:latin typeface="Arial" panose="020B0604020202020204" pitchFamily="34" charset="0"/>
                <a:ea typeface="微软雅黑" panose="020B0503020204020204" pitchFamily="34" charset="-122"/>
              </a:rPr>
              <a:t>车轮在原图中的位置在特征图上也会出现在响应的位置</a:t>
            </a:r>
          </a:p>
          <a:p>
            <a:pPr marL="285750" indent="-285750" algn="just">
              <a:lnSpc>
                <a:spcPct val="25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上图卷积核匹配的响应的</a:t>
            </a:r>
            <a:r>
              <a:rPr lang="en-US" altLang="zh-CN" sz="1600" dirty="0">
                <a:latin typeface="Arial" panose="020B0604020202020204" pitchFamily="34" charset="0"/>
                <a:ea typeface="微软雅黑" panose="020B0503020204020204" pitchFamily="34" charset="-122"/>
              </a:rPr>
              <a:t>(</a:t>
            </a:r>
            <a:r>
              <a:rPr lang="zh-CN" altLang="en-US" sz="1600" dirty="0">
                <a:latin typeface="Arial" panose="020B0604020202020204" pitchFamily="34" charset="0"/>
                <a:ea typeface="微软雅黑" panose="020B0503020204020204" pitchFamily="34" charset="-122"/>
              </a:rPr>
              <a:t>轮廓</a:t>
            </a:r>
            <a:r>
              <a:rPr lang="en-US" altLang="zh-CN" sz="1600" dirty="0">
                <a:latin typeface="Arial" panose="020B0604020202020204" pitchFamily="34" charset="0"/>
                <a:ea typeface="微软雅黑" panose="020B0503020204020204" pitchFamily="34" charset="-122"/>
              </a:rPr>
              <a:t>,</a:t>
            </a:r>
            <a:r>
              <a:rPr lang="zh-CN" altLang="en-US" sz="1600" dirty="0">
                <a:latin typeface="Arial" panose="020B0604020202020204" pitchFamily="34" charset="0"/>
                <a:ea typeface="微软雅黑" panose="020B0503020204020204" pitchFamily="34" charset="-122"/>
              </a:rPr>
              <a:t>颜色</a:t>
            </a:r>
            <a:r>
              <a:rPr lang="en-US" altLang="zh-CN" sz="1600" dirty="0">
                <a:latin typeface="Arial" panose="020B0604020202020204" pitchFamily="34" charset="0"/>
                <a:ea typeface="微软雅黑" panose="020B0503020204020204" pitchFamily="34" charset="-122"/>
              </a:rPr>
              <a:t>,</a:t>
            </a:r>
            <a:r>
              <a:rPr lang="zh-CN" altLang="en-US" sz="1600" dirty="0">
                <a:latin typeface="Arial" panose="020B0604020202020204" pitchFamily="34" charset="0"/>
                <a:ea typeface="微软雅黑" panose="020B0503020204020204" pitchFamily="34" charset="-122"/>
              </a:rPr>
              <a:t>纹理</a:t>
            </a:r>
            <a:r>
              <a:rPr lang="en-US" altLang="zh-CN" sz="1600" dirty="0">
                <a:latin typeface="Arial" panose="020B0604020202020204" pitchFamily="34" charset="0"/>
                <a:ea typeface="微软雅黑" panose="020B0503020204020204" pitchFamily="34" charset="-122"/>
              </a:rPr>
              <a:t>)</a:t>
            </a:r>
            <a:r>
              <a:rPr lang="zh-CN" altLang="en-US" sz="1600" dirty="0">
                <a:latin typeface="Arial" panose="020B0604020202020204" pitchFamily="34" charset="0"/>
                <a:ea typeface="微软雅黑" panose="020B0503020204020204" pitchFamily="34" charset="-122"/>
              </a:rPr>
              <a:t>与</a:t>
            </a:r>
            <a:r>
              <a:rPr lang="en-US" altLang="zh-CN" sz="1600" dirty="0">
                <a:latin typeface="Arial" panose="020B0604020202020204" pitchFamily="34" charset="0"/>
                <a:ea typeface="微软雅黑" panose="020B0503020204020204" pitchFamily="34" charset="-122"/>
              </a:rPr>
              <a:t>(c)</a:t>
            </a:r>
            <a:r>
              <a:rPr lang="zh-CN" altLang="en-US" sz="1600" dirty="0">
                <a:latin typeface="Arial" panose="020B0604020202020204" pitchFamily="34" charset="0"/>
                <a:ea typeface="微软雅黑" panose="020B0503020204020204" pitchFamily="34" charset="-122"/>
              </a:rPr>
              <a:t>匹配的也相似</a:t>
            </a:r>
          </a:p>
          <a:p>
            <a:pPr marL="285750" indent="-285750" algn="just">
              <a:lnSpc>
                <a:spcPct val="25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这样在目标检测使可以根据特征图画出该物体的位置，也就可以画出具体的框了</a:t>
            </a:r>
          </a:p>
        </p:txBody>
      </p:sp>
    </p:spTree>
    <p:extLst>
      <p:ext uri="{BB962C8B-B14F-4D97-AF65-F5344CB8AC3E}">
        <p14:creationId xmlns:p14="http://schemas.microsoft.com/office/powerpoint/2010/main" val="277050922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785343"/>
          </a:xfrm>
          <a:prstGeom prst="rect">
            <a:avLst/>
          </a:prstGeom>
          <a:noFill/>
        </p:spPr>
        <p:txBody>
          <a:bodyPr wrap="square" rtlCol="0">
            <a:spAutoFit/>
          </a:bodyPr>
          <a:lstStyle/>
          <a:p>
            <a:pPr>
              <a:lnSpc>
                <a:spcPct val="150000"/>
              </a:lnSpc>
            </a:pPr>
            <a:r>
              <a:rPr lang="en-US" altLang="zh-CN" sz="1600" b="1" i="0" dirty="0" err="1">
                <a:solidFill>
                  <a:srgbClr val="596172"/>
                </a:solidFill>
                <a:effectLst/>
                <a:latin typeface="Lato" panose="020F0502020204030203" pitchFamily="34" charset="0"/>
              </a:rPr>
              <a:t>SPPNet</a:t>
            </a:r>
            <a:r>
              <a:rPr lang="zh-CN" altLang="en-US" sz="1600" b="1" i="0" dirty="0">
                <a:solidFill>
                  <a:srgbClr val="596172"/>
                </a:solidFill>
                <a:effectLst/>
                <a:latin typeface="Lato" panose="020F0502020204030203" pitchFamily="34" charset="0"/>
              </a:rPr>
              <a:t>的具体工作原理</a:t>
            </a:r>
            <a:r>
              <a:rPr lang="zh-CN" altLang="en-US" sz="1600" b="1" dirty="0">
                <a:solidFill>
                  <a:srgbClr val="596172"/>
                </a:solidFill>
                <a:latin typeface="Lato" panose="020F0502020204030203" pitchFamily="34" charset="0"/>
              </a:rPr>
              <a:t>：（对于分类任务提取特征时）</a:t>
            </a:r>
            <a:endParaRPr lang="en-US" altLang="zh-CN" sz="1600" b="1" dirty="0">
              <a:solidFill>
                <a:srgbClr val="596172"/>
              </a:solidFill>
              <a:latin typeface="Lato" panose="020F0502020204030203" pitchFamily="34" charset="0"/>
            </a:endParaRPr>
          </a:p>
          <a:p>
            <a:pPr>
              <a:lnSpc>
                <a:spcPct val="150000"/>
              </a:lnSpc>
            </a:pPr>
            <a:endParaRPr lang="zh-CN" altLang="en-US" sz="1600" b="1" i="0" dirty="0">
              <a:solidFill>
                <a:srgbClr val="596172"/>
              </a:solidFill>
              <a:effectLst/>
              <a:latin typeface="Lato" panose="020F0502020204030203" pitchFamily="34" charset="0"/>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75D5525-52C6-8954-AD0C-3A9DAD284757}"/>
              </a:ext>
            </a:extLst>
          </p:cNvPr>
          <p:cNvPicPr>
            <a:picLocks noChangeAspect="1"/>
          </p:cNvPicPr>
          <p:nvPr/>
        </p:nvPicPr>
        <p:blipFill>
          <a:blip r:embed="rId3"/>
          <a:stretch>
            <a:fillRect/>
          </a:stretch>
        </p:blipFill>
        <p:spPr>
          <a:xfrm>
            <a:off x="1442905" y="1259677"/>
            <a:ext cx="6258191" cy="3906741"/>
          </a:xfrm>
          <a:prstGeom prst="rect">
            <a:avLst/>
          </a:prstGeom>
        </p:spPr>
      </p:pic>
    </p:spTree>
    <p:extLst>
      <p:ext uri="{BB962C8B-B14F-4D97-AF65-F5344CB8AC3E}">
        <p14:creationId xmlns:p14="http://schemas.microsoft.com/office/powerpoint/2010/main" val="88477765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338554"/>
          </a:xfrm>
          <a:prstGeom prst="rect">
            <a:avLst/>
          </a:prstGeom>
          <a:noFill/>
        </p:spPr>
        <p:txBody>
          <a:bodyPr wrap="square" rtlCol="0">
            <a:spAutoFit/>
          </a:bodyPr>
          <a:lstStyle/>
          <a:p>
            <a:endParaRPr lang="en-US" altLang="zh-CN" sz="1600" b="1" dirty="0">
              <a:solidFill>
                <a:srgbClr val="121212"/>
              </a:solidFill>
              <a:latin typeface="-apple-system"/>
            </a:endParaRP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29A4A1-1ACB-379C-E443-738CEF6542F8}"/>
              </a:ext>
            </a:extLst>
          </p:cNvPr>
          <p:cNvSpPr txBox="1"/>
          <p:nvPr/>
        </p:nvSpPr>
        <p:spPr>
          <a:xfrm>
            <a:off x="619432" y="679999"/>
            <a:ext cx="7905135" cy="623312"/>
          </a:xfrm>
          <a:prstGeom prst="rect">
            <a:avLst/>
          </a:prstGeom>
          <a:noFill/>
        </p:spPr>
        <p:txBody>
          <a:bodyPr wrap="square" rtlCol="0">
            <a:spAutoFit/>
          </a:bodyPr>
          <a:lstStyle/>
          <a:p>
            <a:pPr>
              <a:lnSpc>
                <a:spcPct val="130000"/>
              </a:lnSpc>
            </a:pPr>
            <a:r>
              <a:rPr lang="zh-CN" altLang="en-US" sz="1400" dirty="0">
                <a:latin typeface="Arial" panose="020B0604020202020204" pitchFamily="34" charset="0"/>
                <a:ea typeface="微软雅黑" panose="020B0503020204020204" pitchFamily="34" charset="-122"/>
              </a:rPr>
              <a:t>对于目标检测任务提取特征时：</a:t>
            </a:r>
            <a:endParaRPr lang="en-US" altLang="zh-CN" sz="1400" dirty="0">
              <a:latin typeface="Arial" panose="020B0604020202020204" pitchFamily="34" charset="0"/>
              <a:ea typeface="微软雅黑" panose="020B0503020204020204" pitchFamily="34" charset="-122"/>
            </a:endParaRPr>
          </a:p>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2054" name="Picture 6">
            <a:extLst>
              <a:ext uri="{FF2B5EF4-FFF2-40B4-BE49-F238E27FC236}">
                <a16:creationId xmlns:a16="http://schemas.microsoft.com/office/drawing/2014/main" id="{53158E6F-9BC6-6944-EA9F-A03B1384E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25" y="1193529"/>
            <a:ext cx="4229151" cy="394997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6F68DBC1-6B0C-27E0-EDE5-E8CE1EA5659A}"/>
              </a:ext>
            </a:extLst>
          </p:cNvPr>
          <p:cNvSpPr/>
          <p:nvPr/>
        </p:nvSpPr>
        <p:spPr>
          <a:xfrm>
            <a:off x="4778477" y="4940707"/>
            <a:ext cx="1908099"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047375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60B1AA4-F7A0-CF1D-8C82-7A40E97D04EE}"/>
              </a:ext>
            </a:extLst>
          </p:cNvPr>
          <p:cNvSpPr txBox="1"/>
          <p:nvPr/>
        </p:nvSpPr>
        <p:spPr>
          <a:xfrm>
            <a:off x="458498" y="1144184"/>
            <a:ext cx="8096725" cy="3464731"/>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sz="1600" dirty="0"/>
              <a:t>例如上图</a:t>
            </a:r>
            <a:r>
              <a:rPr lang="en-US" altLang="zh-CN" sz="1600" dirty="0"/>
              <a:t>,</a:t>
            </a:r>
            <a:r>
              <a:rPr lang="zh-CN" altLang="en-US" sz="1600" dirty="0"/>
              <a:t>特征池化层分别为</a:t>
            </a:r>
            <a:r>
              <a:rPr lang="en-US" altLang="zh-CN" sz="1600" dirty="0"/>
              <a:t>(4*4,2*2,1*1)</a:t>
            </a:r>
          </a:p>
          <a:p>
            <a:pPr marL="285750" indent="-285750" algn="just">
              <a:lnSpc>
                <a:spcPct val="200000"/>
              </a:lnSpc>
              <a:buFont typeface="Arial" panose="020B0604020202020204" pitchFamily="34" charset="0"/>
              <a:buChar char="•"/>
            </a:pPr>
            <a:r>
              <a:rPr lang="zh-CN" altLang="en-US" sz="1600" dirty="0"/>
              <a:t>将</a:t>
            </a:r>
            <a:r>
              <a:rPr lang="en-US" altLang="zh-CN" sz="1600" dirty="0"/>
              <a:t>4*4</a:t>
            </a:r>
            <a:r>
              <a:rPr lang="zh-CN" altLang="en-US" sz="1600" dirty="0"/>
              <a:t>的池化层等比例映射到特征图中</a:t>
            </a:r>
            <a:r>
              <a:rPr lang="en-US" altLang="zh-CN" sz="1600" dirty="0"/>
              <a:t>,</a:t>
            </a:r>
            <a:r>
              <a:rPr lang="zh-CN" altLang="en-US" sz="1600" dirty="0"/>
              <a:t>然后再取</a:t>
            </a:r>
            <a:r>
              <a:rPr lang="en-US" altLang="zh-CN" sz="1600" dirty="0"/>
              <a:t>16</a:t>
            </a:r>
            <a:r>
              <a:rPr lang="zh-CN" altLang="en-US" sz="1600" dirty="0"/>
              <a:t>格中的每个小格的最大值</a:t>
            </a:r>
            <a:r>
              <a:rPr lang="en-US" altLang="zh-CN" sz="1600" dirty="0"/>
              <a:t>,</a:t>
            </a:r>
            <a:r>
              <a:rPr lang="zh-CN" altLang="en-US" sz="1600" dirty="0"/>
              <a:t>再将其拉伸为</a:t>
            </a:r>
            <a:r>
              <a:rPr lang="en-US" altLang="zh-CN" sz="1600" dirty="0"/>
              <a:t>16*1</a:t>
            </a:r>
            <a:r>
              <a:rPr lang="zh-CN" altLang="en-US" sz="1600" dirty="0"/>
              <a:t>的</a:t>
            </a:r>
            <a:r>
              <a:rPr lang="en-US" altLang="zh-CN" sz="1600" dirty="0"/>
              <a:t>vector</a:t>
            </a:r>
          </a:p>
          <a:p>
            <a:pPr marL="285750" indent="-285750" algn="just">
              <a:lnSpc>
                <a:spcPct val="200000"/>
              </a:lnSpc>
              <a:buFont typeface="Arial" panose="020B0604020202020204" pitchFamily="34" charset="0"/>
              <a:buChar char="•"/>
            </a:pPr>
            <a:r>
              <a:rPr lang="zh-CN" altLang="en-US" sz="1600" dirty="0"/>
              <a:t>同理可得，将</a:t>
            </a:r>
            <a:r>
              <a:rPr lang="en-US" altLang="zh-CN" sz="1600" dirty="0"/>
              <a:t>2*2</a:t>
            </a:r>
            <a:r>
              <a:rPr lang="zh-CN" altLang="en-US" sz="1600" dirty="0"/>
              <a:t>的池化层等比例映射到特征图中</a:t>
            </a:r>
            <a:r>
              <a:rPr lang="en-US" altLang="zh-CN" sz="1600" dirty="0"/>
              <a:t>,</a:t>
            </a:r>
            <a:r>
              <a:rPr lang="zh-CN" altLang="en-US" sz="1600" dirty="0"/>
              <a:t>再取</a:t>
            </a:r>
            <a:r>
              <a:rPr lang="en-US" altLang="zh-CN" sz="1600" dirty="0"/>
              <a:t>4</a:t>
            </a:r>
            <a:r>
              <a:rPr lang="zh-CN" altLang="en-US" sz="1600" dirty="0"/>
              <a:t>格</a:t>
            </a:r>
            <a:r>
              <a:rPr lang="en-US" altLang="zh-CN" sz="1600" dirty="0"/>
              <a:t>,</a:t>
            </a:r>
            <a:r>
              <a:rPr lang="zh-CN" altLang="en-US" sz="1600" dirty="0"/>
              <a:t>最后将其拉伸为</a:t>
            </a:r>
            <a:r>
              <a:rPr lang="en-US" altLang="zh-CN" sz="1600" dirty="0"/>
              <a:t>4*1</a:t>
            </a:r>
            <a:r>
              <a:rPr lang="zh-CN" altLang="en-US" sz="1600" dirty="0"/>
              <a:t>的</a:t>
            </a:r>
            <a:r>
              <a:rPr lang="en-US" altLang="zh-CN" sz="1600" dirty="0"/>
              <a:t>vector</a:t>
            </a:r>
          </a:p>
          <a:p>
            <a:pPr marL="285750" indent="-285750" algn="just">
              <a:lnSpc>
                <a:spcPct val="200000"/>
              </a:lnSpc>
              <a:buFont typeface="Arial" panose="020B0604020202020204" pitchFamily="34" charset="0"/>
              <a:buChar char="•"/>
            </a:pPr>
            <a:r>
              <a:rPr lang="en-US" altLang="zh-CN" sz="1600" dirty="0"/>
              <a:t>1*1</a:t>
            </a:r>
            <a:r>
              <a:rPr lang="zh-CN" altLang="en-US" sz="1600" dirty="0"/>
              <a:t>的将其拉伸成</a:t>
            </a:r>
            <a:r>
              <a:rPr lang="en-US" altLang="zh-CN" sz="1600" dirty="0"/>
              <a:t>1*1</a:t>
            </a:r>
            <a:r>
              <a:rPr lang="zh-CN" altLang="en-US" sz="1600" dirty="0"/>
              <a:t>的</a:t>
            </a:r>
            <a:r>
              <a:rPr lang="en-US" altLang="zh-CN" sz="1600" dirty="0"/>
              <a:t>vector</a:t>
            </a:r>
          </a:p>
          <a:p>
            <a:pPr marL="285750" indent="-285750" algn="just">
              <a:lnSpc>
                <a:spcPct val="200000"/>
              </a:lnSpc>
              <a:buFont typeface="Arial" panose="020B0604020202020204" pitchFamily="34" charset="0"/>
              <a:buChar char="•"/>
            </a:pPr>
            <a:r>
              <a:rPr lang="zh-CN" altLang="en-US" sz="1600" dirty="0"/>
              <a:t>最后形成的是</a:t>
            </a:r>
            <a:r>
              <a:rPr lang="en-US" altLang="zh-CN" sz="1600" dirty="0"/>
              <a:t>(16+4+1)*256(256</a:t>
            </a:r>
            <a:r>
              <a:rPr lang="zh-CN" altLang="en-US" sz="1600" dirty="0"/>
              <a:t>是深度，</a:t>
            </a:r>
            <a:r>
              <a:rPr lang="en-US" altLang="zh-CN" sz="1600" dirty="0" err="1"/>
              <a:t>fillters</a:t>
            </a:r>
            <a:r>
              <a:rPr lang="en-US" altLang="zh-CN" sz="1600" dirty="0"/>
              <a:t>)</a:t>
            </a:r>
            <a:r>
              <a:rPr lang="zh-CN" altLang="en-US" sz="1600" dirty="0"/>
              <a:t>的向量</a:t>
            </a:r>
            <a:endParaRPr lang="en-US" altLang="zh-CN" sz="1600" dirty="0"/>
          </a:p>
        </p:txBody>
      </p:sp>
    </p:spTree>
    <p:extLst>
      <p:ext uri="{BB962C8B-B14F-4D97-AF65-F5344CB8AC3E}">
        <p14:creationId xmlns:p14="http://schemas.microsoft.com/office/powerpoint/2010/main" val="119785604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44A3017-165A-9DFD-3676-3ECD995BE743}"/>
              </a:ext>
            </a:extLst>
          </p:cNvPr>
          <p:cNvSpPr txBox="1"/>
          <p:nvPr/>
        </p:nvSpPr>
        <p:spPr>
          <a:xfrm>
            <a:off x="501585" y="726460"/>
            <a:ext cx="8096725" cy="504882"/>
          </a:xfrm>
          <a:prstGeom prst="rect">
            <a:avLst/>
          </a:prstGeom>
          <a:noFill/>
        </p:spPr>
        <p:txBody>
          <a:bodyPr wrap="square" rtlCol="0">
            <a:spAutoFit/>
          </a:bodyPr>
          <a:lstStyle/>
          <a:p>
            <a:pPr>
              <a:lnSpc>
                <a:spcPct val="150000"/>
              </a:lnSpc>
            </a:pPr>
            <a:r>
              <a:rPr lang="zh-CN" altLang="en-US" sz="2000" b="1" dirty="0">
                <a:latin typeface="-apple-system"/>
              </a:rPr>
              <a:t>八、</a:t>
            </a:r>
            <a:r>
              <a:rPr lang="en-US" altLang="zh-CN" sz="2000" b="1" i="0" dirty="0">
                <a:effectLst/>
                <a:latin typeface="-apple-system"/>
              </a:rPr>
              <a:t>Hard negative mining</a:t>
            </a:r>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06A1FA1-7696-BD90-04F1-5F408203CA61}"/>
              </a:ext>
            </a:extLst>
          </p:cNvPr>
          <p:cNvPicPr>
            <a:picLocks noChangeAspect="1"/>
          </p:cNvPicPr>
          <p:nvPr/>
        </p:nvPicPr>
        <p:blipFill>
          <a:blip r:embed="rId3"/>
          <a:stretch>
            <a:fillRect/>
          </a:stretch>
        </p:blipFill>
        <p:spPr>
          <a:xfrm>
            <a:off x="545690" y="660346"/>
            <a:ext cx="6937106" cy="3537162"/>
          </a:xfrm>
          <a:prstGeom prst="rect">
            <a:avLst/>
          </a:prstGeom>
        </p:spPr>
      </p:pic>
      <p:sp>
        <p:nvSpPr>
          <p:cNvPr id="6" name="矩形 5">
            <a:extLst>
              <a:ext uri="{FF2B5EF4-FFF2-40B4-BE49-F238E27FC236}">
                <a16:creationId xmlns:a16="http://schemas.microsoft.com/office/drawing/2014/main" id="{62CC8E94-E4F3-212E-5322-4CC22A86131D}"/>
              </a:ext>
            </a:extLst>
          </p:cNvPr>
          <p:cNvSpPr/>
          <p:nvPr/>
        </p:nvSpPr>
        <p:spPr>
          <a:xfrm>
            <a:off x="5349977" y="3531557"/>
            <a:ext cx="3108223" cy="62011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A18A6F1-AA52-0FBF-EB41-E43331C6951C}"/>
              </a:ext>
            </a:extLst>
          </p:cNvPr>
          <p:cNvSpPr txBox="1"/>
          <p:nvPr/>
        </p:nvSpPr>
        <p:spPr>
          <a:xfrm>
            <a:off x="700548" y="4358148"/>
            <a:ext cx="7027607" cy="380810"/>
          </a:xfrm>
          <a:prstGeom prst="rect">
            <a:avLst/>
          </a:prstGeom>
          <a:noFill/>
        </p:spPr>
        <p:txBody>
          <a:bodyPr wrap="square" rtlCol="0">
            <a:spAutoFit/>
          </a:bodyPr>
          <a:lstStyle/>
          <a:p>
            <a:pPr algn="just">
              <a:lnSpc>
                <a:spcPct val="130000"/>
              </a:lnSpc>
            </a:pPr>
            <a:r>
              <a:rPr lang="zh-CN" altLang="en-US" sz="1600" b="1" i="0" dirty="0">
                <a:solidFill>
                  <a:srgbClr val="596172"/>
                </a:solidFill>
                <a:effectLst/>
                <a:latin typeface="Lato" panose="020F0502020204030203" pitchFamily="34" charset="0"/>
              </a:rPr>
              <a:t>任意尺度的特征图都可以划分维固定大小的维度</a:t>
            </a:r>
            <a:endParaRPr lang="zh-CN" altLang="en-US" sz="1600" b="1"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28310430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877433"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图像尺寸改变</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54869F14-AF75-4917-B9D5-C7918B6F0C99}"/>
              </a:ext>
            </a:extLst>
          </p:cNvPr>
          <p:cNvSpPr txBox="1"/>
          <p:nvPr/>
        </p:nvSpPr>
        <p:spPr>
          <a:xfrm>
            <a:off x="300885" y="966019"/>
            <a:ext cx="8542229" cy="1531445"/>
          </a:xfrm>
          <a:prstGeom prst="rect">
            <a:avLst/>
          </a:prstGeom>
          <a:noFill/>
        </p:spPr>
        <p:txBody>
          <a:bodyPr wrap="square" rtlCol="0">
            <a:spAutoFit/>
          </a:bodyPr>
          <a:lstStyle/>
          <a:p>
            <a:pPr>
              <a:lnSpc>
                <a:spcPct val="150000"/>
              </a:lnSpc>
            </a:pPr>
            <a:r>
              <a:rPr lang="en-US" altLang="zh-CN" sz="1600" dirty="0">
                <a:latin typeface="-apple-system"/>
              </a:rPr>
              <a:t>SPP Net</a:t>
            </a:r>
            <a:r>
              <a:rPr lang="zh-CN" altLang="en-US" sz="1600" dirty="0">
                <a:latin typeface="-apple-system"/>
              </a:rPr>
              <a:t>论文中试验了两种不同的处理方法：</a:t>
            </a:r>
            <a:r>
              <a:rPr lang="en-US" altLang="zh-CN" sz="1600" dirty="0">
                <a:latin typeface="-apple-system"/>
              </a:rPr>
              <a:t>crop + warp</a:t>
            </a:r>
          </a:p>
          <a:p>
            <a:pPr marL="285750" indent="-285750">
              <a:lnSpc>
                <a:spcPct val="150000"/>
              </a:lnSpc>
              <a:buFont typeface="Arial" panose="020B0604020202020204" pitchFamily="34" charset="0"/>
              <a:buChar char="•"/>
            </a:pPr>
            <a:r>
              <a:rPr lang="en-US" altLang="zh-CN" sz="1600" i="0" dirty="0">
                <a:effectLst/>
                <a:latin typeface="-apple-system"/>
              </a:rPr>
              <a:t>crop : </a:t>
            </a:r>
            <a:r>
              <a:rPr lang="zh-CN" altLang="en-US" sz="1600" b="0" i="0" dirty="0">
                <a:effectLst/>
                <a:latin typeface="-apple-system"/>
              </a:rPr>
              <a:t>截取原图片的一个固定大小的</a:t>
            </a:r>
            <a:r>
              <a:rPr lang="en-US" altLang="zh-CN" sz="1600" b="0" i="0" dirty="0">
                <a:effectLst/>
                <a:latin typeface="-apple-system"/>
              </a:rPr>
              <a:t>patch</a:t>
            </a:r>
            <a:r>
              <a:rPr lang="zh-CN" altLang="en-US" sz="1600" b="0" i="0" dirty="0">
                <a:effectLst/>
                <a:latin typeface="-apple-system"/>
              </a:rPr>
              <a:t>（图像块）</a:t>
            </a:r>
            <a:endParaRPr lang="en-US" altLang="zh-CN" sz="1600" b="0" i="0" dirty="0">
              <a:effectLst/>
              <a:latin typeface="-apple-system"/>
            </a:endParaRPr>
          </a:p>
          <a:p>
            <a:pPr marL="285750" indent="-285750">
              <a:lnSpc>
                <a:spcPct val="150000"/>
              </a:lnSpc>
              <a:buFont typeface="Arial" panose="020B0604020202020204" pitchFamily="34" charset="0"/>
              <a:buChar char="•"/>
            </a:pPr>
            <a:r>
              <a:rPr lang="en-US" altLang="zh-CN" sz="1600" dirty="0">
                <a:latin typeface="-apple-system"/>
              </a:rPr>
              <a:t>w</a:t>
            </a:r>
            <a:r>
              <a:rPr lang="en-US" altLang="zh-CN" sz="1600" i="0" dirty="0">
                <a:effectLst/>
                <a:latin typeface="-apple-system"/>
              </a:rPr>
              <a:t>arp : </a:t>
            </a:r>
            <a:r>
              <a:rPr lang="zh-CN" altLang="en-US" sz="1600" i="0" dirty="0">
                <a:effectLst/>
                <a:latin typeface="-apple-system"/>
              </a:rPr>
              <a:t>将原图片的</a:t>
            </a:r>
            <a:r>
              <a:rPr lang="en-US" altLang="zh-CN" sz="1600" i="0" dirty="0">
                <a:effectLst/>
                <a:latin typeface="-apple-system"/>
              </a:rPr>
              <a:t>ROI</a:t>
            </a:r>
            <a:r>
              <a:rPr lang="zh-CN" altLang="en-US" sz="1600" i="0" dirty="0">
                <a:effectLst/>
                <a:latin typeface="-apple-system"/>
              </a:rPr>
              <a:t>缩放到一个固定大小的</a:t>
            </a:r>
            <a:r>
              <a:rPr lang="en-US" altLang="zh-CN" sz="1600" i="0" dirty="0">
                <a:effectLst/>
                <a:latin typeface="-apple-system"/>
              </a:rPr>
              <a:t>patch</a:t>
            </a:r>
            <a:endParaRPr lang="en-US" altLang="zh-CN" sz="1600" dirty="0">
              <a:latin typeface="-apple-system"/>
            </a:endParaRPr>
          </a:p>
          <a:p>
            <a:pPr>
              <a:lnSpc>
                <a:spcPct val="150000"/>
              </a:lnSpc>
            </a:pPr>
            <a:endParaRPr lang="en-US" altLang="zh-CN" sz="1600" i="0" dirty="0">
              <a:effectLst/>
              <a:latin typeface="-apple-system"/>
            </a:endParaRPr>
          </a:p>
        </p:txBody>
      </p:sp>
      <p:pic>
        <p:nvPicPr>
          <p:cNvPr id="1026" name="Picture 2">
            <a:extLst>
              <a:ext uri="{FF2B5EF4-FFF2-40B4-BE49-F238E27FC236}">
                <a16:creationId xmlns:a16="http://schemas.microsoft.com/office/drawing/2014/main" id="{84E232B6-27C5-69FB-87AA-A7BAF4FD7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2358206"/>
            <a:ext cx="7124700" cy="18192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2A6AA407-ED91-A73A-119B-298EAF75D174}"/>
              </a:ext>
            </a:extLst>
          </p:cNvPr>
          <p:cNvSpPr>
            <a:spLocks noChangeArrowheads="1"/>
          </p:cNvSpPr>
          <p:nvPr/>
        </p:nvSpPr>
        <p:spPr bwMode="auto">
          <a:xfrm>
            <a:off x="-1" y="4082845"/>
            <a:ext cx="9144000" cy="457200"/>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C7254E"/>
                </a:solidFill>
                <a:effectLst/>
                <a:latin typeface="Source Code Pro" panose="020B0509030403020204" pitchFamily="49" charset="0"/>
              </a:rPr>
              <a:t>crop</a:t>
            </a:r>
            <a:r>
              <a:rPr kumimoji="0" lang="zh-CN" altLang="zh-CN" sz="1200" b="0" i="0" u="none" strike="noStrike" cap="none" normalizeH="0" baseline="0">
                <a:ln>
                  <a:noFill/>
                </a:ln>
                <a:solidFill>
                  <a:srgbClr val="4D4D4D"/>
                </a:solidFill>
                <a:effectLst/>
                <a:ea typeface="-apple-system"/>
              </a:rPr>
              <a:t>英文意思是裁剪，是直接从图像中截出一部分，保留原图像的真实尺寸比。</a:t>
            </a:r>
            <a:r>
              <a:rPr kumimoji="0" lang="zh-CN" altLang="zh-CN" sz="6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 name="Rectangle 8">
            <a:extLst>
              <a:ext uri="{FF2B5EF4-FFF2-40B4-BE49-F238E27FC236}">
                <a16:creationId xmlns:a16="http://schemas.microsoft.com/office/drawing/2014/main" id="{9960B332-8E16-6F5F-C33E-3BA466CF889F}"/>
              </a:ext>
            </a:extLst>
          </p:cNvPr>
          <p:cNvSpPr>
            <a:spLocks noChangeArrowheads="1"/>
          </p:cNvSpPr>
          <p:nvPr/>
        </p:nvSpPr>
        <p:spPr bwMode="auto">
          <a:xfrm>
            <a:off x="0" y="4508458"/>
            <a:ext cx="9144000" cy="457200"/>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C7254E"/>
                </a:solidFill>
                <a:effectLst/>
                <a:latin typeface="Source Code Pro" panose="020B0509030403020204" pitchFamily="49" charset="0"/>
              </a:rPr>
              <a:t>warp</a:t>
            </a:r>
            <a:r>
              <a:rPr kumimoji="0" lang="zh-CN" altLang="zh-CN" sz="1200" b="0" i="0" u="none" strike="noStrike" cap="none" normalizeH="0" baseline="0" dirty="0">
                <a:ln>
                  <a:noFill/>
                </a:ln>
                <a:solidFill>
                  <a:srgbClr val="4D4D4D"/>
                </a:solidFill>
                <a:effectLst/>
                <a:ea typeface="-apple-system"/>
              </a:rPr>
              <a:t>的英文意思是扭曲，而在这里指的是将原图像中的一部分，经过缩放，改变其真实尺寸，以达到想要的尺寸比。</a:t>
            </a: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2168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6146" name="Picture 2">
            <a:extLst>
              <a:ext uri="{FF2B5EF4-FFF2-40B4-BE49-F238E27FC236}">
                <a16:creationId xmlns:a16="http://schemas.microsoft.com/office/drawing/2014/main" id="{69683E5C-D90D-81B2-8ADA-DFC7917FE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926" y="601714"/>
            <a:ext cx="5544062" cy="454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6511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20256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err="1">
                <a:solidFill>
                  <a:schemeClr val="accent1"/>
                </a:solidFill>
                <a:latin typeface="Arial" panose="020B0604020202020204" pitchFamily="34" charset="0"/>
              </a:rPr>
              <a:t>SPPNet</a:t>
            </a:r>
            <a:endParaRPr lang="zh-CN" altLang="en-US" sz="22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4" name="AutoShape 4">
            <a:extLst>
              <a:ext uri="{FF2B5EF4-FFF2-40B4-BE49-F238E27FC236}">
                <a16:creationId xmlns:a16="http://schemas.microsoft.com/office/drawing/2014/main" id="{470362C5-4956-13FA-01F8-0F7207AA2F4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90567D57-4A0C-7CC2-CD97-9DB2287EC8D8}"/>
              </a:ext>
            </a:extLst>
          </p:cNvPr>
          <p:cNvSpPr/>
          <p:nvPr/>
        </p:nvSpPr>
        <p:spPr>
          <a:xfrm>
            <a:off x="5043948" y="4889090"/>
            <a:ext cx="1187246" cy="11798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矩形: 圆角 1">
            <a:extLst>
              <a:ext uri="{FF2B5EF4-FFF2-40B4-BE49-F238E27FC236}">
                <a16:creationId xmlns:a16="http://schemas.microsoft.com/office/drawing/2014/main" id="{F770E4EF-91AE-F253-2913-A8086DBB6B12}"/>
              </a:ext>
            </a:extLst>
          </p:cNvPr>
          <p:cNvSpPr/>
          <p:nvPr/>
        </p:nvSpPr>
        <p:spPr>
          <a:xfrm>
            <a:off x="4291781" y="4837471"/>
            <a:ext cx="1659193" cy="23597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AF8011-57BA-18EC-25B5-AF407104CA7F}"/>
              </a:ext>
            </a:extLst>
          </p:cNvPr>
          <p:cNvSpPr/>
          <p:nvPr/>
        </p:nvSpPr>
        <p:spPr>
          <a:xfrm>
            <a:off x="5117690" y="4889090"/>
            <a:ext cx="1113504" cy="1843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42FDBB2-685F-D4F5-A0D0-55778B180A69}"/>
              </a:ext>
            </a:extLst>
          </p:cNvPr>
          <p:cNvSpPr/>
          <p:nvPr/>
        </p:nvSpPr>
        <p:spPr>
          <a:xfrm>
            <a:off x="4136923" y="3576484"/>
            <a:ext cx="739877" cy="2070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61F553FC-74AF-6CDB-6DFA-21D8EB677C20}"/>
              </a:ext>
            </a:extLst>
          </p:cNvPr>
          <p:cNvSpPr/>
          <p:nvPr/>
        </p:nvSpPr>
        <p:spPr>
          <a:xfrm>
            <a:off x="4291781" y="3377381"/>
            <a:ext cx="516193"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B30D49-6F66-8E08-5D23-041AE9698B60}"/>
              </a:ext>
            </a:extLst>
          </p:cNvPr>
          <p:cNvSpPr/>
          <p:nvPr/>
        </p:nvSpPr>
        <p:spPr>
          <a:xfrm>
            <a:off x="6076335" y="4505632"/>
            <a:ext cx="899652" cy="26547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327CB97-91BF-BC11-99B0-CB88356F0822}"/>
              </a:ext>
            </a:extLst>
          </p:cNvPr>
          <p:cNvSpPr/>
          <p:nvPr/>
        </p:nvSpPr>
        <p:spPr>
          <a:xfrm>
            <a:off x="6282813" y="4247535"/>
            <a:ext cx="693174" cy="42033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854E032-032E-84B6-0EC2-6EC161D9DB73}"/>
              </a:ext>
            </a:extLst>
          </p:cNvPr>
          <p:cNvSpPr txBox="1"/>
          <p:nvPr/>
        </p:nvSpPr>
        <p:spPr>
          <a:xfrm>
            <a:off x="501585" y="507141"/>
            <a:ext cx="7816645" cy="4545860"/>
          </a:xfrm>
          <a:prstGeom prst="rect">
            <a:avLst/>
          </a:prstGeom>
          <a:noFill/>
        </p:spPr>
        <p:txBody>
          <a:bodyPr wrap="square" rtlCol="0">
            <a:spAutoFit/>
          </a:bodyPr>
          <a:lstStyle/>
          <a:p>
            <a:pPr algn="just">
              <a:lnSpc>
                <a:spcPct val="130000"/>
              </a:lnSpc>
            </a:pPr>
            <a:r>
              <a:rPr lang="zh-CN" altLang="en-US" sz="1400" dirty="0">
                <a:latin typeface="Arial" panose="020B0604020202020204" pitchFamily="34" charset="0"/>
                <a:ea typeface="微软雅黑" panose="020B0503020204020204" pitchFamily="34" charset="-122"/>
              </a:rPr>
              <a:t>总结一下，</a:t>
            </a:r>
            <a:r>
              <a:rPr lang="en-US" altLang="zh-CN" sz="1400" dirty="0" err="1">
                <a:latin typeface="Arial" panose="020B0604020202020204" pitchFamily="34" charset="0"/>
                <a:ea typeface="微软雅黑" panose="020B0503020204020204" pitchFamily="34" charset="-122"/>
              </a:rPr>
              <a:t>SPPNet</a:t>
            </a:r>
            <a:r>
              <a:rPr lang="zh-CN" altLang="en-US" sz="1400" dirty="0">
                <a:latin typeface="Arial" panose="020B0604020202020204" pitchFamily="34" charset="0"/>
                <a:ea typeface="微软雅黑" panose="020B0503020204020204" pitchFamily="34" charset="-122"/>
              </a:rPr>
              <a:t>做目标检测的</a:t>
            </a:r>
            <a:r>
              <a:rPr lang="zh-CN" altLang="en-US" sz="1400" dirty="0">
                <a:solidFill>
                  <a:srgbClr val="FF0000"/>
                </a:solidFill>
                <a:latin typeface="Arial" panose="020B0604020202020204" pitchFamily="34" charset="0"/>
                <a:ea typeface="微软雅黑" panose="020B0503020204020204" pitchFamily="34" charset="-122"/>
              </a:rPr>
              <a:t>主要步骤</a:t>
            </a:r>
            <a:r>
              <a:rPr lang="zh-CN" altLang="en-US" sz="1400" dirty="0">
                <a:latin typeface="Arial" panose="020B0604020202020204" pitchFamily="34" charset="0"/>
                <a:ea typeface="微软雅黑" panose="020B0503020204020204" pitchFamily="34" charset="-122"/>
              </a:rPr>
              <a:t>：</a:t>
            </a:r>
            <a:endParaRPr lang="en-US" altLang="zh-CN" sz="1400" dirty="0">
              <a:latin typeface="Arial" panose="020B0604020202020204" pitchFamily="34" charset="0"/>
              <a:ea typeface="微软雅黑" panose="020B0503020204020204" pitchFamily="34" charset="-122"/>
            </a:endParaRPr>
          </a:p>
          <a:p>
            <a:pPr marL="285750" indent="-285750" algn="just">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利用</a:t>
            </a:r>
            <a:r>
              <a:rPr lang="en-US" altLang="zh-CN" dirty="0">
                <a:latin typeface="Arial" panose="020B0604020202020204" pitchFamily="34" charset="0"/>
                <a:ea typeface="微软雅黑" panose="020B0503020204020204" pitchFamily="34" charset="-122"/>
              </a:rPr>
              <a:t>SS</a:t>
            </a:r>
            <a:r>
              <a:rPr lang="zh-CN" altLang="en-US" dirty="0">
                <a:latin typeface="Arial" panose="020B0604020202020204" pitchFamily="34" charset="0"/>
                <a:ea typeface="微软雅黑" panose="020B0503020204020204" pitchFamily="34" charset="-122"/>
              </a:rPr>
              <a:t>算法从原图中生成</a:t>
            </a:r>
            <a:r>
              <a:rPr lang="en-US" altLang="zh-CN" dirty="0">
                <a:latin typeface="Arial" panose="020B0604020202020204" pitchFamily="34" charset="0"/>
                <a:ea typeface="微软雅黑" panose="020B0503020204020204" pitchFamily="34" charset="-122"/>
              </a:rPr>
              <a:t>2000</a:t>
            </a:r>
            <a:r>
              <a:rPr lang="zh-CN" altLang="en-US" dirty="0">
                <a:latin typeface="Arial" panose="020B0604020202020204" pitchFamily="34" charset="0"/>
                <a:ea typeface="微软雅黑" panose="020B0503020204020204" pitchFamily="34" charset="-122"/>
              </a:rPr>
              <a:t>个左右的候选窗口</a:t>
            </a:r>
            <a:endParaRPr lang="en-US" altLang="zh-CN" dirty="0">
              <a:latin typeface="Arial" panose="020B0604020202020204" pitchFamily="34" charset="0"/>
              <a:ea typeface="微软雅黑" panose="020B0503020204020204" pitchFamily="34" charset="-122"/>
            </a:endParaRPr>
          </a:p>
          <a:p>
            <a:pPr marL="285750" indent="-285750" algn="just">
              <a:lnSpc>
                <a:spcPct val="130000"/>
              </a:lnSpc>
              <a:buFont typeface="Arial" panose="020B0604020202020204" pitchFamily="34" charset="0"/>
              <a:buChar char="•"/>
            </a:pPr>
            <a:r>
              <a:rPr lang="zh-CN" altLang="en-US" sz="1400" dirty="0">
                <a:latin typeface="Arial" panose="020B0604020202020204" pitchFamily="34" charset="0"/>
                <a:ea typeface="微软雅黑" panose="020B0503020204020204" pitchFamily="34" charset="-122"/>
              </a:rPr>
              <a:t>卷积操作：将输入图像进行卷积操作，得到整个图像的卷积特征</a:t>
            </a:r>
            <a:endParaRPr lang="en-US" altLang="zh-CN" sz="1400" dirty="0">
              <a:latin typeface="Arial" panose="020B0604020202020204" pitchFamily="34" charset="0"/>
              <a:ea typeface="微软雅黑" panose="020B0503020204020204" pitchFamily="34" charset="-122"/>
            </a:endParaRPr>
          </a:p>
          <a:p>
            <a:pPr marL="285750" indent="-285750" algn="just">
              <a:lnSpc>
                <a:spcPct val="130000"/>
              </a:lnSpc>
              <a:buFont typeface="Arial" panose="020B0604020202020204" pitchFamily="34" charset="0"/>
              <a:buChar char="•"/>
            </a:pPr>
            <a:r>
              <a:rPr lang="zh-CN" altLang="en-US" dirty="0">
                <a:latin typeface="Arial" panose="020B0604020202020204" pitchFamily="34" charset="0"/>
                <a:ea typeface="微软雅黑" panose="020B0503020204020204" pitchFamily="34" charset="-122"/>
              </a:rPr>
              <a:t>特征提取：对原始图像的各种候选框，需要在卷积特征中找到相应的位置框，</a:t>
            </a:r>
            <a:r>
              <a:rPr lang="en-US" altLang="zh-CN" dirty="0" err="1">
                <a:latin typeface="Arial" panose="020B0604020202020204" pitchFamily="34" charset="0"/>
                <a:ea typeface="微软雅黑" panose="020B0503020204020204" pitchFamily="34" charset="-122"/>
              </a:rPr>
              <a:t>SPPNet</a:t>
            </a:r>
            <a:r>
              <a:rPr lang="zh-CN" altLang="en-US" dirty="0">
                <a:latin typeface="Arial" panose="020B0604020202020204" pitchFamily="34" charset="0"/>
                <a:ea typeface="微软雅黑" panose="020B0503020204020204" pitchFamily="34" charset="-122"/>
              </a:rPr>
              <a:t>不再做区域大小的归一化，而是直接使用</a:t>
            </a:r>
            <a:r>
              <a:rPr lang="en-US" altLang="zh-CN" dirty="0">
                <a:latin typeface="Arial" panose="020B0604020202020204" pitchFamily="34" charset="0"/>
                <a:ea typeface="微软雅黑" panose="020B0503020204020204" pitchFamily="34" charset="-122"/>
              </a:rPr>
              <a:t>ROI</a:t>
            </a:r>
            <a:r>
              <a:rPr lang="zh-CN" altLang="en-US" dirty="0">
                <a:latin typeface="Arial" panose="020B0604020202020204" pitchFamily="34" charset="0"/>
                <a:ea typeface="微软雅黑" panose="020B0503020204020204" pitchFamily="34" charset="-122"/>
              </a:rPr>
              <a:t>池化层对位置框中的卷积提取特征</a:t>
            </a:r>
            <a:endParaRPr lang="en-US" altLang="zh-CN" dirty="0">
              <a:latin typeface="Arial" panose="020B0604020202020204" pitchFamily="34" charset="0"/>
              <a:ea typeface="微软雅黑" panose="020B0503020204020204" pitchFamily="34" charset="-122"/>
            </a:endParaRPr>
          </a:p>
          <a:p>
            <a:pPr marL="285750" indent="-285750" algn="just">
              <a:lnSpc>
                <a:spcPct val="130000"/>
              </a:lnSpc>
              <a:buFont typeface="Arial" panose="020B0604020202020204" pitchFamily="34" charset="0"/>
              <a:buChar char="•"/>
            </a:pPr>
            <a:r>
              <a:rPr lang="zh-CN" altLang="en-US" sz="1400" dirty="0">
                <a:latin typeface="Arial" panose="020B0604020202020204" pitchFamily="34" charset="0"/>
                <a:ea typeface="微软雅黑" panose="020B0503020204020204" pitchFamily="34" charset="-122"/>
              </a:rPr>
              <a:t>分类与回归：类似</a:t>
            </a:r>
            <a:r>
              <a:rPr lang="en-US" altLang="zh-CN" sz="1400" dirty="0">
                <a:latin typeface="Arial" panose="020B0604020202020204" pitchFamily="34" charset="0"/>
                <a:ea typeface="微软雅黑" panose="020B0503020204020204" pitchFamily="34" charset="-122"/>
              </a:rPr>
              <a:t>R-CNN</a:t>
            </a:r>
            <a:r>
              <a:rPr lang="zh-CN" altLang="en-US" sz="1400" dirty="0">
                <a:latin typeface="Arial" panose="020B0604020202020204" pitchFamily="34" charset="0"/>
                <a:ea typeface="微软雅黑" panose="020B0503020204020204" pitchFamily="34" charset="-122"/>
              </a:rPr>
              <a:t>，利用</a:t>
            </a:r>
            <a:r>
              <a:rPr lang="en-US" altLang="zh-CN" sz="1400" dirty="0">
                <a:latin typeface="Arial" panose="020B0604020202020204" pitchFamily="34" charset="0"/>
                <a:ea typeface="微软雅黑" panose="020B0503020204020204" pitchFamily="34" charset="-122"/>
              </a:rPr>
              <a:t>SVM</a:t>
            </a:r>
            <a:r>
              <a:rPr lang="zh-CN" altLang="en-US" sz="1400" dirty="0">
                <a:latin typeface="Arial" panose="020B0604020202020204" pitchFamily="34" charset="0"/>
                <a:ea typeface="微软雅黑" panose="020B0503020204020204" pitchFamily="34" charset="-122"/>
              </a:rPr>
              <a:t>基于上面的特征训练分类器模型，用边框回归来微调候选框的位置。</a:t>
            </a:r>
            <a:endParaRPr lang="en-US" altLang="zh-CN" dirty="0">
              <a:latin typeface="Arial" panose="020B0604020202020204" pitchFamily="34" charset="0"/>
              <a:ea typeface="微软雅黑" panose="020B0503020204020204" pitchFamily="34" charset="-122"/>
            </a:endParaRPr>
          </a:p>
          <a:p>
            <a:pPr algn="just">
              <a:lnSpc>
                <a:spcPct val="130000"/>
              </a:lnSpc>
            </a:pPr>
            <a:r>
              <a:rPr lang="zh-CN" altLang="en-US" sz="1400" dirty="0">
                <a:solidFill>
                  <a:srgbClr val="FF0000"/>
                </a:solidFill>
                <a:latin typeface="Arial" panose="020B0604020202020204" pitchFamily="34" charset="0"/>
                <a:ea typeface="微软雅黑" panose="020B0503020204020204" pitchFamily="34" charset="-122"/>
              </a:rPr>
              <a:t>优点</a:t>
            </a:r>
            <a:r>
              <a:rPr lang="zh-CN" altLang="en-US" sz="1400" dirty="0">
                <a:latin typeface="Arial" panose="020B0604020202020204" pitchFamily="34" charset="0"/>
                <a:ea typeface="微软雅黑" panose="020B0503020204020204" pitchFamily="34" charset="-122"/>
              </a:rPr>
              <a:t>：</a:t>
            </a:r>
            <a:endParaRPr lang="en-US" altLang="zh-CN" sz="1400" dirty="0">
              <a:latin typeface="Arial" panose="020B0604020202020204" pitchFamily="34" charset="0"/>
              <a:ea typeface="微软雅黑" panose="020B0503020204020204" pitchFamily="34" charset="-122"/>
            </a:endParaRPr>
          </a:p>
          <a:p>
            <a:pPr marL="285750" indent="-285750" algn="just">
              <a:lnSpc>
                <a:spcPct val="130000"/>
              </a:lnSpc>
              <a:buFont typeface="Arial" panose="020B0604020202020204" pitchFamily="34" charset="0"/>
              <a:buChar char="•"/>
            </a:pPr>
            <a:r>
              <a:rPr lang="en-US" altLang="zh-CN" sz="1400" dirty="0" err="1">
                <a:latin typeface="Arial" panose="020B0604020202020204" pitchFamily="34" charset="0"/>
                <a:ea typeface="微软雅黑" panose="020B0503020204020204" pitchFamily="34" charset="-122"/>
              </a:rPr>
              <a:t>SPPNet</a:t>
            </a:r>
            <a:r>
              <a:rPr lang="zh-CN" altLang="en-US" sz="1400" dirty="0">
                <a:latin typeface="Arial" panose="020B0604020202020204" pitchFamily="34" charset="0"/>
                <a:ea typeface="微软雅黑" panose="020B0503020204020204" pitchFamily="34" charset="-122"/>
              </a:rPr>
              <a:t>在</a:t>
            </a:r>
            <a:r>
              <a:rPr lang="en-US" altLang="zh-CN" sz="1400" dirty="0">
                <a:latin typeface="Arial" panose="020B0604020202020204" pitchFamily="34" charset="0"/>
                <a:ea typeface="微软雅黑" panose="020B0503020204020204" pitchFamily="34" charset="-122"/>
              </a:rPr>
              <a:t>R-CNN</a:t>
            </a:r>
            <a:r>
              <a:rPr lang="zh-CN" altLang="en-US" sz="1400" dirty="0">
                <a:latin typeface="Arial" panose="020B0604020202020204" pitchFamily="34" charset="0"/>
                <a:ea typeface="微软雅黑" panose="020B0503020204020204" pitchFamily="34" charset="-122"/>
              </a:rPr>
              <a:t>的基础上提出了改进，通过候选区域和</a:t>
            </a:r>
            <a:r>
              <a:rPr lang="en-US" altLang="zh-CN" sz="1400" dirty="0">
                <a:latin typeface="Arial" panose="020B0604020202020204" pitchFamily="34" charset="0"/>
                <a:ea typeface="微软雅黑" panose="020B0503020204020204" pitchFamily="34" charset="-122"/>
              </a:rPr>
              <a:t>feature map</a:t>
            </a:r>
            <a:r>
              <a:rPr lang="zh-CN" altLang="en-US" sz="1400" dirty="0">
                <a:latin typeface="Arial" panose="020B0604020202020204" pitchFamily="34" charset="0"/>
                <a:ea typeface="微软雅黑" panose="020B0503020204020204" pitchFamily="34" charset="-122"/>
              </a:rPr>
              <a:t>的映射，配合</a:t>
            </a:r>
            <a:r>
              <a:rPr lang="en-US" altLang="zh-CN" sz="1400" dirty="0">
                <a:latin typeface="Arial" panose="020B0604020202020204" pitchFamily="34" charset="0"/>
                <a:ea typeface="微软雅黑" panose="020B0503020204020204" pitchFamily="34" charset="-122"/>
              </a:rPr>
              <a:t>SPP</a:t>
            </a:r>
            <a:r>
              <a:rPr lang="zh-CN" altLang="en-US" sz="1400" dirty="0">
                <a:latin typeface="Arial" panose="020B0604020202020204" pitchFamily="34" charset="0"/>
                <a:ea typeface="微软雅黑" panose="020B0503020204020204" pitchFamily="34" charset="-122"/>
              </a:rPr>
              <a:t>层的使用，从而达到了</a:t>
            </a:r>
            <a:r>
              <a:rPr lang="en-US" altLang="zh-CN" sz="1400" dirty="0">
                <a:latin typeface="Arial" panose="020B0604020202020204" pitchFamily="34" charset="0"/>
                <a:ea typeface="微软雅黑" panose="020B0503020204020204" pitchFamily="34" charset="-122"/>
              </a:rPr>
              <a:t>CNN</a:t>
            </a:r>
            <a:r>
              <a:rPr lang="zh-CN" altLang="en-US" sz="1400" dirty="0">
                <a:latin typeface="Arial" panose="020B0604020202020204" pitchFamily="34" charset="0"/>
                <a:ea typeface="微软雅黑" panose="020B0503020204020204" pitchFamily="34" charset="-122"/>
              </a:rPr>
              <a:t>层的共享计算，减少了运算时间， 后面的</a:t>
            </a:r>
            <a:r>
              <a:rPr lang="en-US" altLang="zh-CN" sz="1400" dirty="0">
                <a:latin typeface="Arial" panose="020B0604020202020204" pitchFamily="34" charset="0"/>
                <a:ea typeface="微软雅黑" panose="020B0503020204020204" pitchFamily="34" charset="-122"/>
              </a:rPr>
              <a:t>Fast R-CNN</a:t>
            </a:r>
            <a:r>
              <a:rPr lang="zh-CN" altLang="en-US" sz="1400" dirty="0">
                <a:latin typeface="Arial" panose="020B0604020202020204" pitchFamily="34" charset="0"/>
                <a:ea typeface="微软雅黑" panose="020B0503020204020204" pitchFamily="34" charset="-122"/>
              </a:rPr>
              <a:t>等也是受</a:t>
            </a:r>
            <a:r>
              <a:rPr lang="en-US" altLang="zh-CN" sz="1400" dirty="0" err="1">
                <a:latin typeface="Arial" panose="020B0604020202020204" pitchFamily="34" charset="0"/>
                <a:ea typeface="微软雅黑" panose="020B0503020204020204" pitchFamily="34" charset="-122"/>
              </a:rPr>
              <a:t>SPPNet</a:t>
            </a:r>
            <a:r>
              <a:rPr lang="zh-CN" altLang="en-US" sz="1400" dirty="0">
                <a:latin typeface="Arial" panose="020B0604020202020204" pitchFamily="34" charset="0"/>
                <a:ea typeface="微软雅黑" panose="020B0503020204020204" pitchFamily="34" charset="-122"/>
              </a:rPr>
              <a:t>的启发</a:t>
            </a:r>
            <a:endParaRPr lang="en-US" altLang="zh-CN" sz="1400" dirty="0">
              <a:latin typeface="Arial" panose="020B0604020202020204" pitchFamily="34" charset="0"/>
              <a:ea typeface="微软雅黑" panose="020B0503020204020204" pitchFamily="34" charset="-122"/>
            </a:endParaRPr>
          </a:p>
          <a:p>
            <a:pPr algn="just">
              <a:lnSpc>
                <a:spcPct val="130000"/>
              </a:lnSpc>
            </a:pPr>
            <a:r>
              <a:rPr lang="zh-CN" altLang="en-US" sz="1400" dirty="0">
                <a:solidFill>
                  <a:srgbClr val="FF0000"/>
                </a:solidFill>
                <a:latin typeface="Arial" panose="020B0604020202020204" pitchFamily="34" charset="0"/>
                <a:ea typeface="微软雅黑" panose="020B0503020204020204" pitchFamily="34" charset="-122"/>
              </a:rPr>
              <a:t>缺点</a:t>
            </a:r>
            <a:r>
              <a:rPr lang="zh-CN" altLang="en-US" sz="1400" dirty="0">
                <a:latin typeface="Arial" panose="020B0604020202020204" pitchFamily="34" charset="0"/>
                <a:ea typeface="微软雅黑" panose="020B0503020204020204" pitchFamily="34" charset="-122"/>
              </a:rPr>
              <a:t>：</a:t>
            </a:r>
            <a:endParaRPr lang="en-US" altLang="zh-CN" sz="1400" dirty="0">
              <a:latin typeface="Arial" panose="020B0604020202020204" pitchFamily="34" charset="0"/>
              <a:ea typeface="微软雅黑" panose="020B0503020204020204" pitchFamily="34" charset="-122"/>
            </a:endParaRPr>
          </a:p>
          <a:p>
            <a:pPr marL="285750" indent="-285750" algn="just">
              <a:lnSpc>
                <a:spcPct val="130000"/>
              </a:lnSpc>
              <a:buFont typeface="Arial" panose="020B0604020202020204" pitchFamily="34" charset="0"/>
              <a:buChar char="•"/>
            </a:pPr>
            <a:r>
              <a:rPr lang="zh-CN" altLang="en-US" sz="1400" dirty="0">
                <a:latin typeface="Arial" panose="020B0604020202020204" pitchFamily="34" charset="0"/>
                <a:ea typeface="微软雅黑" panose="020B0503020204020204" pitchFamily="34" charset="-122"/>
              </a:rPr>
              <a:t>训练依然过慢、效率低，特征需要写入磁盘</a:t>
            </a:r>
            <a:r>
              <a:rPr lang="en-US" altLang="zh-CN" sz="1400" dirty="0">
                <a:latin typeface="Arial" panose="020B0604020202020204" pitchFamily="34" charset="0"/>
                <a:ea typeface="微软雅黑" panose="020B0503020204020204" pitchFamily="34" charset="-122"/>
              </a:rPr>
              <a:t>(</a:t>
            </a:r>
            <a:r>
              <a:rPr lang="zh-CN" altLang="en-US" sz="1400" dirty="0">
                <a:latin typeface="Arial" panose="020B0604020202020204" pitchFamily="34" charset="0"/>
                <a:ea typeface="微软雅黑" panose="020B0503020204020204" pitchFamily="34" charset="-122"/>
              </a:rPr>
              <a:t>因为</a:t>
            </a:r>
            <a:r>
              <a:rPr lang="en-US" altLang="zh-CN" sz="1400" dirty="0">
                <a:latin typeface="Arial" panose="020B0604020202020204" pitchFamily="34" charset="0"/>
                <a:ea typeface="微软雅黑" panose="020B0503020204020204" pitchFamily="34" charset="-122"/>
              </a:rPr>
              <a:t>SVM</a:t>
            </a:r>
            <a:r>
              <a:rPr lang="zh-CN" altLang="en-US" sz="1400" dirty="0">
                <a:latin typeface="Arial" panose="020B0604020202020204" pitchFamily="34" charset="0"/>
                <a:ea typeface="微软雅黑" panose="020B0503020204020204" pitchFamily="34" charset="-122"/>
              </a:rPr>
              <a:t>的存在</a:t>
            </a:r>
            <a:r>
              <a:rPr lang="en-US" altLang="zh-CN" sz="1400" dirty="0">
                <a:latin typeface="Arial" panose="020B0604020202020204" pitchFamily="34" charset="0"/>
                <a:ea typeface="微软雅黑" panose="020B0503020204020204" pitchFamily="34" charset="-122"/>
              </a:rPr>
              <a:t>)</a:t>
            </a:r>
          </a:p>
          <a:p>
            <a:pPr marL="285750" indent="-285750" algn="just">
              <a:lnSpc>
                <a:spcPct val="130000"/>
              </a:lnSpc>
              <a:buFont typeface="Arial" panose="020B0604020202020204" pitchFamily="34" charset="0"/>
              <a:buChar char="•"/>
            </a:pPr>
            <a:r>
              <a:rPr lang="zh-CN" altLang="en-US" sz="1400" dirty="0">
                <a:latin typeface="Arial" panose="020B0604020202020204" pitchFamily="34" charset="0"/>
                <a:ea typeface="微软雅黑" panose="020B0503020204020204" pitchFamily="34" charset="-122"/>
              </a:rPr>
              <a:t>分阶段训练网络：选取候选区域、训练</a:t>
            </a:r>
            <a:r>
              <a:rPr lang="en-US" altLang="zh-CN" sz="1400" dirty="0">
                <a:latin typeface="Arial" panose="020B0604020202020204" pitchFamily="34" charset="0"/>
                <a:ea typeface="微软雅黑" panose="020B0503020204020204" pitchFamily="34" charset="-122"/>
              </a:rPr>
              <a:t>CNN</a:t>
            </a:r>
            <a:r>
              <a:rPr lang="zh-CN" altLang="en-US" sz="1400" dirty="0">
                <a:latin typeface="Arial" panose="020B0604020202020204" pitchFamily="34" charset="0"/>
                <a:ea typeface="微软雅黑" panose="020B0503020204020204" pitchFamily="34" charset="-122"/>
              </a:rPr>
              <a:t>、训练</a:t>
            </a:r>
            <a:r>
              <a:rPr lang="en-US" altLang="zh-CN" sz="1400" dirty="0">
                <a:latin typeface="Arial" panose="020B0604020202020204" pitchFamily="34" charset="0"/>
                <a:ea typeface="微软雅黑" panose="020B0503020204020204" pitchFamily="34" charset="-122"/>
              </a:rPr>
              <a:t>SVM</a:t>
            </a:r>
            <a:r>
              <a:rPr lang="zh-CN" altLang="en-US" sz="1400" dirty="0">
                <a:latin typeface="Arial" panose="020B0604020202020204" pitchFamily="34" charset="0"/>
                <a:ea typeface="微软雅黑" panose="020B0503020204020204" pitchFamily="34" charset="-122"/>
              </a:rPr>
              <a:t>、训练</a:t>
            </a:r>
            <a:r>
              <a:rPr lang="en-US" altLang="zh-CN" sz="1400" dirty="0" err="1">
                <a:latin typeface="Arial" panose="020B0604020202020204" pitchFamily="34" charset="0"/>
                <a:ea typeface="微软雅黑" panose="020B0503020204020204" pitchFamily="34" charset="-122"/>
              </a:rPr>
              <a:t>bbox</a:t>
            </a:r>
            <a:r>
              <a:rPr lang="zh-CN" altLang="en-US" sz="1400" dirty="0">
                <a:latin typeface="Arial" panose="020B0604020202020204" pitchFamily="34" charset="0"/>
                <a:ea typeface="微软雅黑" panose="020B0503020204020204" pitchFamily="34" charset="-122"/>
              </a:rPr>
              <a:t>回归器</a:t>
            </a:r>
            <a:r>
              <a:rPr lang="en-US" altLang="zh-CN" sz="1400" dirty="0">
                <a:latin typeface="Arial" panose="020B0604020202020204" pitchFamily="34" charset="0"/>
                <a:ea typeface="微软雅黑" panose="020B0503020204020204" pitchFamily="34" charset="-122"/>
              </a:rPr>
              <a:t>, SPP-Net</a:t>
            </a:r>
            <a:r>
              <a:rPr lang="zh-CN" altLang="en-US" sz="1400" dirty="0">
                <a:latin typeface="Arial" panose="020B0604020202020204" pitchFamily="34" charset="0"/>
                <a:ea typeface="微软雅黑" panose="020B0503020204020204" pitchFamily="34" charset="-122"/>
              </a:rPr>
              <a:t>在</a:t>
            </a:r>
            <a:r>
              <a:rPr lang="en-US" altLang="zh-CN" sz="1400" dirty="0">
                <a:latin typeface="Arial" panose="020B0604020202020204" pitchFamily="34" charset="0"/>
                <a:ea typeface="微软雅黑" panose="020B0503020204020204" pitchFamily="34" charset="-122"/>
              </a:rPr>
              <a:t>fine-tuning</a:t>
            </a:r>
            <a:r>
              <a:rPr lang="zh-CN" altLang="en-US" sz="1400" dirty="0">
                <a:latin typeface="Arial" panose="020B0604020202020204" pitchFamily="34" charset="0"/>
                <a:ea typeface="微软雅黑" panose="020B0503020204020204" pitchFamily="34" charset="-122"/>
              </a:rPr>
              <a:t>阶段无法使用反向传播微调</a:t>
            </a:r>
            <a:r>
              <a:rPr lang="en-US" altLang="zh-CN" sz="1400" dirty="0">
                <a:latin typeface="Arial" panose="020B0604020202020204" pitchFamily="34" charset="0"/>
                <a:ea typeface="微软雅黑" panose="020B0503020204020204" pitchFamily="34" charset="-122"/>
              </a:rPr>
              <a:t>SPP-Net</a:t>
            </a:r>
            <a:r>
              <a:rPr lang="zh-CN" altLang="en-US" sz="1400" dirty="0">
                <a:latin typeface="Arial" panose="020B0604020202020204" pitchFamily="34" charset="0"/>
                <a:ea typeface="微软雅黑" panose="020B0503020204020204" pitchFamily="34" charset="-122"/>
              </a:rPr>
              <a:t>前面的</a:t>
            </a:r>
            <a:r>
              <a:rPr lang="en-US" altLang="zh-CN" sz="1400" dirty="0">
                <a:latin typeface="Arial" panose="020B0604020202020204" pitchFamily="34" charset="0"/>
                <a:ea typeface="微软雅黑" panose="020B0503020204020204" pitchFamily="34" charset="-122"/>
              </a:rPr>
              <a:t>Conv</a:t>
            </a:r>
            <a:r>
              <a:rPr lang="zh-CN" altLang="en-US" sz="1400" dirty="0">
                <a:latin typeface="Arial" panose="020B0604020202020204" pitchFamily="34" charset="0"/>
                <a:ea typeface="微软雅黑" panose="020B0503020204020204" pitchFamily="34" charset="-122"/>
              </a:rPr>
              <a:t>层（</a:t>
            </a:r>
            <a:r>
              <a:rPr lang="en-US" altLang="zh-CN" sz="1400" dirty="0">
                <a:latin typeface="Arial" panose="020B0604020202020204" pitchFamily="34" charset="0"/>
                <a:ea typeface="微软雅黑" panose="020B0503020204020204" pitchFamily="34" charset="-122"/>
              </a:rPr>
              <a:t>SSP-Net</a:t>
            </a:r>
            <a:r>
              <a:rPr lang="zh-CN" altLang="en-US" sz="1400" dirty="0">
                <a:latin typeface="Arial" panose="020B0604020202020204" pitchFamily="34" charset="0"/>
                <a:ea typeface="微软雅黑" panose="020B0503020204020204" pitchFamily="34" charset="-122"/>
              </a:rPr>
              <a:t>是没有微调特征提取的卷积层的）</a:t>
            </a:r>
          </a:p>
        </p:txBody>
      </p:sp>
    </p:spTree>
    <p:extLst>
      <p:ext uri="{BB962C8B-B14F-4D97-AF65-F5344CB8AC3E}">
        <p14:creationId xmlns:p14="http://schemas.microsoft.com/office/powerpoint/2010/main" val="17338812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458991" y="1941827"/>
            <a:ext cx="5839485" cy="830997"/>
          </a:xfrm>
          <a:prstGeom prst="rect">
            <a:avLst/>
          </a:prstGeom>
        </p:spPr>
        <p:txBody>
          <a:bodyPr wrap="square" lIns="68580" tIns="34290" rIns="68580" bIns="34290">
            <a:spAutoFit/>
          </a:bodyPr>
          <a:lstStyle/>
          <a:p>
            <a:r>
              <a:rPr lang="zh-CN" altLang="en-US" sz="5000" b="1" dirty="0">
                <a:solidFill>
                  <a:srgbClr val="071F65"/>
                </a:solidFill>
                <a:latin typeface="+mj-ea"/>
                <a:ea typeface="+mj-ea"/>
              </a:rPr>
              <a:t>演示完毕 请多指点</a:t>
            </a:r>
          </a:p>
        </p:txBody>
      </p:sp>
      <p:cxnSp>
        <p:nvCxnSpPr>
          <p:cNvPr id="28" name="直接连接符 27"/>
          <p:cNvCxnSpPr/>
          <p:nvPr/>
        </p:nvCxnSpPr>
        <p:spPr>
          <a:xfrm flipH="1">
            <a:off x="2542581" y="29001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rgbClr val="24211D"/>
            </a:solidFill>
            <a:prstDash val="solid"/>
            <a:miter lim="800000"/>
          </a:ln>
        </p:spPr>
        <p:txBody>
          <a:bodyPr vert="horz" wrap="square" lIns="91440" tIns="45720" rIns="91440" bIns="45720" numCol="1" anchor="t" anchorCtr="0" compatLnSpc="1"/>
          <a:lstStyle/>
          <a:p>
            <a:endParaRPr lang="zh-CN" altLang="en-US"/>
          </a:p>
        </p:txBody>
      </p:sp>
      <p:sp>
        <p:nvSpPr>
          <p:cNvPr id="32"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877433"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图像尺寸改变</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1533833"/>
            <a:ext cx="7971504" cy="2484398"/>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对于第一种情况，</a:t>
            </a:r>
            <a:r>
              <a:rPr lang="en-US" altLang="zh-CN" sz="1600" dirty="0">
                <a:latin typeface="Arial" panose="020B0604020202020204" pitchFamily="34" charset="0"/>
                <a:ea typeface="微软雅黑" panose="020B0503020204020204" pitchFamily="34" charset="-122"/>
              </a:rPr>
              <a:t>crop</a:t>
            </a:r>
            <a:r>
              <a:rPr lang="zh-CN" altLang="en-US" sz="1600" dirty="0">
                <a:latin typeface="Arial" panose="020B0604020202020204" pitchFamily="34" charset="0"/>
                <a:ea typeface="微软雅黑" panose="020B0503020204020204" pitchFamily="34" charset="-122"/>
              </a:rPr>
              <a:t>物体可能会发生截断，尤其是长宽比大的图片；</a:t>
            </a:r>
            <a:endParaRPr lang="en-US" altLang="zh-CN" sz="1600" dirty="0">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对于第二种情况，</a:t>
            </a:r>
            <a:r>
              <a:rPr lang="en-US" altLang="zh-CN" sz="1600" dirty="0">
                <a:latin typeface="Arial" panose="020B0604020202020204" pitchFamily="34" charset="0"/>
                <a:ea typeface="微软雅黑" panose="020B0503020204020204" pitchFamily="34" charset="-122"/>
              </a:rPr>
              <a:t>warp</a:t>
            </a:r>
            <a:r>
              <a:rPr lang="zh-CN" altLang="en-US" sz="1600" dirty="0">
                <a:latin typeface="Arial" panose="020B0604020202020204" pitchFamily="34" charset="0"/>
                <a:ea typeface="微软雅黑" panose="020B0503020204020204" pitchFamily="34" charset="-122"/>
              </a:rPr>
              <a:t>物体被拉伸，失去“原形”，尤其是长宽比大的图片。</a:t>
            </a:r>
            <a:endParaRPr lang="en-US" altLang="zh-CN" sz="1600" dirty="0">
              <a:latin typeface="Arial" panose="020B0604020202020204" pitchFamily="34" charset="0"/>
              <a:ea typeface="微软雅黑" panose="020B0503020204020204" pitchFamily="34" charset="-122"/>
            </a:endParaRPr>
          </a:p>
          <a:p>
            <a:pPr marL="285750" indent="-285750" algn="just">
              <a:lnSpc>
                <a:spcPct val="200000"/>
              </a:lnSpc>
              <a:buFont typeface="Arial" panose="020B0604020202020204" pitchFamily="34" charset="0"/>
              <a:buChar char="•"/>
            </a:pPr>
            <a:r>
              <a:rPr lang="zh-CN" altLang="en-US" sz="1600" dirty="0">
                <a:latin typeface="Arial" panose="020B0604020202020204" pitchFamily="34" charset="0"/>
                <a:ea typeface="微软雅黑" panose="020B0503020204020204" pitchFamily="34" charset="-122"/>
              </a:rPr>
              <a:t>无论是</a:t>
            </a:r>
            <a:r>
              <a:rPr lang="en-US" altLang="zh-CN" sz="1600" dirty="0">
                <a:latin typeface="Arial" panose="020B0604020202020204" pitchFamily="34" charset="0"/>
                <a:ea typeface="微软雅黑" panose="020B0503020204020204" pitchFamily="34" charset="-122"/>
              </a:rPr>
              <a:t>crop</a:t>
            </a:r>
            <a:r>
              <a:rPr lang="zh-CN" altLang="en-US" sz="1600" dirty="0">
                <a:latin typeface="Arial" panose="020B0604020202020204" pitchFamily="34" charset="0"/>
                <a:ea typeface="微软雅黑" panose="020B0503020204020204" pitchFamily="34" charset="-122"/>
              </a:rPr>
              <a:t>还是</a:t>
            </a:r>
            <a:r>
              <a:rPr lang="en-US" altLang="zh-CN" sz="1600" dirty="0">
                <a:latin typeface="Arial" panose="020B0604020202020204" pitchFamily="34" charset="0"/>
                <a:ea typeface="微软雅黑" panose="020B0503020204020204" pitchFamily="34" charset="-122"/>
              </a:rPr>
              <a:t>warp</a:t>
            </a:r>
            <a:r>
              <a:rPr lang="zh-CN" altLang="en-US" sz="1600" dirty="0">
                <a:latin typeface="Arial" panose="020B0604020202020204" pitchFamily="34" charset="0"/>
                <a:ea typeface="微软雅黑" panose="020B0503020204020204" pitchFamily="34" charset="-122"/>
              </a:rPr>
              <a:t>，都无法保证在不失真的情况下将图片传入到</a:t>
            </a:r>
            <a:r>
              <a:rPr lang="en-US" altLang="zh-CN" sz="1600" dirty="0">
                <a:latin typeface="Arial" panose="020B0604020202020204" pitchFamily="34" charset="0"/>
                <a:ea typeface="微软雅黑" panose="020B0503020204020204" pitchFamily="34" charset="-122"/>
              </a:rPr>
              <a:t>CNN</a:t>
            </a:r>
            <a:r>
              <a:rPr lang="zh-CN" altLang="en-US" sz="1600" dirty="0">
                <a:latin typeface="Arial" panose="020B0604020202020204" pitchFamily="34" charset="0"/>
                <a:ea typeface="微软雅黑" panose="020B0503020204020204" pitchFamily="34" charset="-122"/>
              </a:rPr>
              <a:t>当中。</a:t>
            </a:r>
            <a:endParaRPr lang="en-US" altLang="zh-CN" sz="1600" dirty="0">
              <a:latin typeface="Arial" panose="020B0604020202020204" pitchFamily="34" charset="0"/>
              <a:ea typeface="微软雅黑" panose="020B0503020204020204" pitchFamily="34" charset="-122"/>
            </a:endParaRPr>
          </a:p>
          <a:p>
            <a:pPr algn="just">
              <a:lnSpc>
                <a:spcPct val="200000"/>
              </a:lnSpc>
            </a:pPr>
            <a:endParaRPr lang="en-US" altLang="zh-CN" sz="1600" b="0" i="0" dirty="0">
              <a:solidFill>
                <a:srgbClr val="4D4D4D"/>
              </a:solidFill>
              <a:effectLst/>
              <a:latin typeface="-apple-system"/>
            </a:endParaRPr>
          </a:p>
          <a:p>
            <a:pPr algn="just">
              <a:lnSpc>
                <a:spcPct val="200000"/>
              </a:lnSpc>
            </a:pPr>
            <a:r>
              <a:rPr lang="zh-CN" altLang="en-US" sz="1600" b="0" i="0" dirty="0">
                <a:solidFill>
                  <a:srgbClr val="FF0000"/>
                </a:solidFill>
                <a:effectLst/>
                <a:latin typeface="-apple-system"/>
              </a:rPr>
              <a:t>会使用一些方法尽量让图片保持最小的变形：各向异性缩放和各向同性缩放。</a:t>
            </a:r>
            <a:endParaRPr lang="en-US" altLang="zh-CN" sz="1600" b="0" i="0" dirty="0">
              <a:solidFill>
                <a:srgbClr val="FF0000"/>
              </a:solidFill>
              <a:effectLst/>
              <a:latin typeface="-apple-system"/>
            </a:endParaRPr>
          </a:p>
        </p:txBody>
      </p:sp>
    </p:spTree>
    <p:extLst>
      <p:ext uri="{BB962C8B-B14F-4D97-AF65-F5344CB8AC3E}">
        <p14:creationId xmlns:p14="http://schemas.microsoft.com/office/powerpoint/2010/main" val="11986540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877433"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图像尺寸改变</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825910"/>
            <a:ext cx="7971504" cy="3908955"/>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sz="1400" dirty="0">
                <a:latin typeface="Arial" panose="020B0604020202020204" pitchFamily="34" charset="0"/>
                <a:ea typeface="微软雅黑" panose="020B0503020204020204" pitchFamily="34" charset="-122"/>
              </a:rPr>
              <a:t>各向异性缩放：</a:t>
            </a:r>
            <a:r>
              <a:rPr lang="zh-CN" altLang="en-US" b="0" i="0" dirty="0">
                <a:solidFill>
                  <a:srgbClr val="4D4D4D"/>
                </a:solidFill>
                <a:effectLst/>
                <a:latin typeface="-apple-system"/>
              </a:rPr>
              <a:t>这种方法很简单，就是不管图片的长宽比例，管它是否扭曲，进行缩放就是了，全部缩放到</a:t>
            </a:r>
            <a:r>
              <a:rPr lang="en-US" altLang="zh-CN" b="0" i="0" dirty="0">
                <a:solidFill>
                  <a:srgbClr val="4D4D4D"/>
                </a:solidFill>
                <a:effectLst/>
                <a:latin typeface="-apple-system"/>
              </a:rPr>
              <a:t>CNN</a:t>
            </a:r>
            <a:r>
              <a:rPr lang="zh-CN" altLang="en-US" b="0" i="0" dirty="0">
                <a:solidFill>
                  <a:srgbClr val="4D4D4D"/>
                </a:solidFill>
                <a:effectLst/>
                <a:latin typeface="-apple-system"/>
              </a:rPr>
              <a:t>输入的大小</a:t>
            </a:r>
            <a:r>
              <a:rPr lang="en-US" altLang="zh-CN" b="0" i="0" dirty="0">
                <a:solidFill>
                  <a:srgbClr val="4D4D4D"/>
                </a:solidFill>
                <a:effectLst/>
                <a:latin typeface="-apple-system"/>
              </a:rPr>
              <a:t>227*227</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marL="285750" indent="-285750">
              <a:lnSpc>
                <a:spcPct val="200000"/>
              </a:lnSpc>
              <a:buFont typeface="Arial" panose="020B0604020202020204" pitchFamily="34" charset="0"/>
              <a:buChar char="•"/>
            </a:pPr>
            <a:r>
              <a:rPr lang="zh-CN" altLang="en-US" sz="1400" dirty="0">
                <a:solidFill>
                  <a:srgbClr val="4D4D4D"/>
                </a:solidFill>
                <a:latin typeface="-apple-system"/>
                <a:ea typeface="微软雅黑" panose="020B0503020204020204" pitchFamily="34" charset="-122"/>
              </a:rPr>
              <a:t>各向同性缩放：有如下两种方法：</a:t>
            </a:r>
            <a:endParaRPr lang="en-US" altLang="zh-CN" sz="1400" dirty="0">
              <a:solidFill>
                <a:srgbClr val="4D4D4D"/>
              </a:solidFill>
              <a:latin typeface="-apple-system"/>
              <a:ea typeface="微软雅黑" panose="020B0503020204020204" pitchFamily="34" charset="-122"/>
            </a:endParaRPr>
          </a:p>
          <a:p>
            <a:pPr marL="285750" indent="-285750">
              <a:lnSpc>
                <a:spcPct val="200000"/>
              </a:lnSpc>
              <a:buFont typeface="Wingdings" panose="05000000000000000000" pitchFamily="2" charset="2"/>
              <a:buChar char="Ø"/>
            </a:pPr>
            <a:r>
              <a:rPr lang="zh-CN" altLang="en-US" b="1" i="0" dirty="0">
                <a:effectLst/>
                <a:latin typeface="-apple-system"/>
              </a:rPr>
              <a:t>先扩充后裁剪</a:t>
            </a:r>
            <a:endParaRPr lang="zh-CN" altLang="en-US" b="0" i="0" dirty="0">
              <a:effectLst/>
              <a:latin typeface="-apple-system"/>
            </a:endParaRPr>
          </a:p>
          <a:p>
            <a:pPr algn="just">
              <a:lnSpc>
                <a:spcPct val="200000"/>
              </a:lnSpc>
            </a:pPr>
            <a:r>
              <a:rPr lang="zh-CN" altLang="en-US" b="0" i="0" dirty="0">
                <a:solidFill>
                  <a:srgbClr val="4D4D4D"/>
                </a:solidFill>
                <a:effectLst/>
                <a:latin typeface="-apple-system"/>
              </a:rPr>
              <a:t>直接在原始图片中，把</a:t>
            </a:r>
            <a:r>
              <a:rPr lang="en-US" altLang="zh-CN" b="0" i="0" dirty="0">
                <a:solidFill>
                  <a:srgbClr val="4D4D4D"/>
                </a:solidFill>
                <a:effectLst/>
                <a:latin typeface="-apple-system"/>
              </a:rPr>
              <a:t>bounding box</a:t>
            </a:r>
            <a:r>
              <a:rPr lang="zh-CN" altLang="en-US" b="0" i="0" dirty="0">
                <a:solidFill>
                  <a:srgbClr val="4D4D4D"/>
                </a:solidFill>
                <a:effectLst/>
                <a:latin typeface="-apple-system"/>
              </a:rPr>
              <a:t>的边界进行扩展延伸成正方形，然后再进行裁剪；如果已经延伸到了原始图片的外边界，那么就用</a:t>
            </a:r>
            <a:r>
              <a:rPr lang="en-US" altLang="zh-CN" b="0" i="0" dirty="0">
                <a:solidFill>
                  <a:srgbClr val="4D4D4D"/>
                </a:solidFill>
                <a:effectLst/>
                <a:latin typeface="-apple-system"/>
              </a:rPr>
              <a:t>bounding box</a:t>
            </a:r>
            <a:r>
              <a:rPr lang="zh-CN" altLang="en-US" b="0" i="0" dirty="0">
                <a:solidFill>
                  <a:srgbClr val="4D4D4D"/>
                </a:solidFill>
                <a:effectLst/>
                <a:latin typeface="-apple-system"/>
              </a:rPr>
              <a:t>中的颜色均值填充直接在原始图片中。</a:t>
            </a:r>
            <a:endParaRPr lang="en-US" altLang="zh-CN" b="0" i="0" dirty="0">
              <a:solidFill>
                <a:srgbClr val="4D4D4D"/>
              </a:solidFill>
              <a:effectLst/>
              <a:latin typeface="-apple-system"/>
            </a:endParaRPr>
          </a:p>
          <a:p>
            <a:pPr marL="285750" indent="-285750">
              <a:lnSpc>
                <a:spcPct val="200000"/>
              </a:lnSpc>
              <a:buFont typeface="Wingdings" panose="05000000000000000000" pitchFamily="2" charset="2"/>
              <a:buChar char="Ø"/>
            </a:pPr>
            <a:r>
              <a:rPr lang="zh-CN" altLang="en-US" b="1" i="0" dirty="0">
                <a:effectLst/>
                <a:latin typeface="-apple-system"/>
              </a:rPr>
              <a:t>先裁剪后扩充</a:t>
            </a:r>
            <a:endParaRPr lang="zh-CN" altLang="en-US" b="0" i="0" dirty="0">
              <a:effectLst/>
              <a:latin typeface="-apple-system"/>
            </a:endParaRPr>
          </a:p>
          <a:p>
            <a:pPr algn="just">
              <a:lnSpc>
                <a:spcPct val="200000"/>
              </a:lnSpc>
            </a:pPr>
            <a:r>
              <a:rPr lang="zh-CN" altLang="en-US" b="0" i="0" dirty="0">
                <a:solidFill>
                  <a:srgbClr val="4D4D4D"/>
                </a:solidFill>
                <a:effectLst/>
                <a:latin typeface="-apple-system"/>
              </a:rPr>
              <a:t>先把</a:t>
            </a:r>
            <a:r>
              <a:rPr lang="en-US" altLang="zh-CN" b="0" i="0" dirty="0">
                <a:solidFill>
                  <a:srgbClr val="4D4D4D"/>
                </a:solidFill>
                <a:effectLst/>
                <a:latin typeface="-apple-system"/>
              </a:rPr>
              <a:t>bounding box</a:t>
            </a:r>
            <a:r>
              <a:rPr lang="zh-CN" altLang="en-US" b="0" i="0" dirty="0">
                <a:solidFill>
                  <a:srgbClr val="4D4D4D"/>
                </a:solidFill>
                <a:effectLst/>
                <a:latin typeface="-apple-system"/>
              </a:rPr>
              <a:t>图片裁剪出来，然后用固定的背景颜色填充成正方形图片</a:t>
            </a:r>
            <a:r>
              <a:rPr lang="en-US" altLang="zh-CN" b="0" i="0" dirty="0">
                <a:solidFill>
                  <a:srgbClr val="4D4D4D"/>
                </a:solidFill>
                <a:effectLst/>
                <a:latin typeface="-apple-system"/>
              </a:rPr>
              <a:t>(</a:t>
            </a:r>
            <a:r>
              <a:rPr lang="zh-CN" altLang="en-US" b="0" i="0" dirty="0">
                <a:solidFill>
                  <a:srgbClr val="4D4D4D"/>
                </a:solidFill>
                <a:effectLst/>
                <a:latin typeface="-apple-system"/>
              </a:rPr>
              <a:t>背景颜色也是采用</a:t>
            </a:r>
            <a:r>
              <a:rPr lang="en-US" altLang="zh-CN" b="0" i="0" dirty="0">
                <a:solidFill>
                  <a:srgbClr val="4D4D4D"/>
                </a:solidFill>
                <a:effectLst/>
                <a:latin typeface="-apple-system"/>
              </a:rPr>
              <a:t>bounding box</a:t>
            </a:r>
            <a:r>
              <a:rPr lang="zh-CN" altLang="en-US" b="0" i="0" dirty="0">
                <a:solidFill>
                  <a:srgbClr val="4D4D4D"/>
                </a:solidFill>
                <a:effectLst/>
                <a:latin typeface="-apple-system"/>
              </a:rPr>
              <a:t>的像素颜色均值</a:t>
            </a:r>
            <a:r>
              <a:rPr lang="en-US" altLang="zh-CN" b="0" i="0" dirty="0">
                <a:solidFill>
                  <a:srgbClr val="4D4D4D"/>
                </a:solidFill>
                <a:effectLst/>
                <a:latin typeface="-apple-system"/>
              </a:rPr>
              <a:t>)</a:t>
            </a:r>
            <a:r>
              <a:rPr lang="zh-CN" altLang="en-US" b="0" i="0" dirty="0">
                <a:solidFill>
                  <a:srgbClr val="4D4D4D"/>
                </a:solidFill>
                <a:effectLst/>
                <a:latin typeface="-apple-system"/>
              </a:rPr>
              <a:t>。</a:t>
            </a:r>
            <a:endParaRPr lang="en-US" altLang="zh-CN" sz="1400" dirty="0">
              <a:solidFill>
                <a:srgbClr val="4D4D4D"/>
              </a:solidFill>
              <a:latin typeface="-apple-system"/>
              <a:ea typeface="微软雅黑" panose="020B0503020204020204" pitchFamily="34" charset="-122"/>
            </a:endParaRPr>
          </a:p>
        </p:txBody>
      </p:sp>
    </p:spTree>
    <p:extLst>
      <p:ext uri="{BB962C8B-B14F-4D97-AF65-F5344CB8AC3E}">
        <p14:creationId xmlns:p14="http://schemas.microsoft.com/office/powerpoint/2010/main" val="156019013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877433"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200" b="1" dirty="0">
                <a:solidFill>
                  <a:schemeClr val="accent1"/>
                </a:solidFill>
                <a:latin typeface="Arial" panose="020B0604020202020204" pitchFamily="34" charset="0"/>
              </a:rPr>
              <a:t>图像尺寸改变</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pic>
        <p:nvPicPr>
          <p:cNvPr id="2" name="图片 1">
            <a:extLst>
              <a:ext uri="{FF2B5EF4-FFF2-40B4-BE49-F238E27FC236}">
                <a16:creationId xmlns:a16="http://schemas.microsoft.com/office/drawing/2014/main" id="{BD659C7F-BBCF-9E54-8C3A-10E3F83CC57D}"/>
              </a:ext>
            </a:extLst>
          </p:cNvPr>
          <p:cNvPicPr>
            <a:picLocks noChangeAspect="1"/>
          </p:cNvPicPr>
          <p:nvPr/>
        </p:nvPicPr>
        <p:blipFill>
          <a:blip r:embed="rId3"/>
          <a:stretch>
            <a:fillRect/>
          </a:stretch>
        </p:blipFill>
        <p:spPr>
          <a:xfrm>
            <a:off x="1881188" y="1147762"/>
            <a:ext cx="5381625" cy="2847975"/>
          </a:xfrm>
          <a:prstGeom prst="rect">
            <a:avLst/>
          </a:prstGeom>
        </p:spPr>
      </p:pic>
    </p:spTree>
    <p:extLst>
      <p:ext uri="{BB962C8B-B14F-4D97-AF65-F5344CB8AC3E}">
        <p14:creationId xmlns:p14="http://schemas.microsoft.com/office/powerpoint/2010/main" val="350960824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论文结构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a:extLst>
              <a:ext uri="{FF2B5EF4-FFF2-40B4-BE49-F238E27FC236}">
                <a16:creationId xmlns:a16="http://schemas.microsoft.com/office/drawing/2014/main" id="{2CE09F36-5E2C-0132-1636-8D5B2F4BEB7E}"/>
              </a:ext>
            </a:extLst>
          </p:cNvPr>
          <p:cNvSpPr txBox="1"/>
          <p:nvPr/>
        </p:nvSpPr>
        <p:spPr>
          <a:xfrm>
            <a:off x="560439" y="870155"/>
            <a:ext cx="7942006" cy="903389"/>
          </a:xfrm>
          <a:prstGeom prst="rect">
            <a:avLst/>
          </a:prstGeom>
          <a:noFill/>
        </p:spPr>
        <p:txBody>
          <a:bodyPr wrap="square" rtlCol="0">
            <a:spAutoFit/>
          </a:bodyPr>
          <a:lstStyle/>
          <a:p>
            <a:pPr>
              <a:lnSpc>
                <a:spcPct val="130000"/>
              </a:lnSpc>
            </a:pPr>
            <a:r>
              <a:rPr lang="zh-CN" altLang="en-US" b="1" i="0" dirty="0">
                <a:solidFill>
                  <a:srgbClr val="333333"/>
                </a:solidFill>
                <a:effectLst/>
                <a:latin typeface="Verdana" panose="020B0604030504040204" pitchFamily="34" charset="0"/>
              </a:rPr>
              <a:t>完整</a:t>
            </a:r>
            <a:r>
              <a:rPr lang="en-US" altLang="zh-CN" b="1" i="0" dirty="0">
                <a:solidFill>
                  <a:srgbClr val="333333"/>
                </a:solidFill>
                <a:effectLst/>
                <a:latin typeface="Verdana" panose="020B0604030504040204" pitchFamily="34" charset="0"/>
              </a:rPr>
              <a:t>R-CNN</a:t>
            </a:r>
            <a:r>
              <a:rPr lang="zh-CN" altLang="en-US" b="1" i="0" dirty="0">
                <a:solidFill>
                  <a:srgbClr val="333333"/>
                </a:solidFill>
                <a:effectLst/>
                <a:latin typeface="Verdana" panose="020B0604030504040204" pitchFamily="34" charset="0"/>
              </a:rPr>
              <a:t>结构：</a:t>
            </a:r>
            <a:endParaRPr lang="en-US" altLang="zh-CN" b="1" i="0" dirty="0">
              <a:solidFill>
                <a:srgbClr val="333333"/>
              </a:solidFill>
              <a:effectLst/>
              <a:latin typeface="Verdana" panose="020B0604030504040204" pitchFamily="34" charset="0"/>
            </a:endParaRPr>
          </a:p>
          <a:p>
            <a:pPr>
              <a:lnSpc>
                <a:spcPct val="130000"/>
              </a:lnSpc>
            </a:pPr>
            <a:endParaRPr lang="zh-CN" altLang="en-US" b="1" i="0" dirty="0">
              <a:solidFill>
                <a:srgbClr val="333333"/>
              </a:solidFill>
              <a:effectLst/>
              <a:latin typeface="Verdana" panose="020B0604030504040204" pitchFamily="34" charset="0"/>
            </a:endParaRPr>
          </a:p>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3" name="Picture 2">
            <a:extLst>
              <a:ext uri="{FF2B5EF4-FFF2-40B4-BE49-F238E27FC236}">
                <a16:creationId xmlns:a16="http://schemas.microsoft.com/office/drawing/2014/main" id="{ABD19F2B-B576-B7A4-AF71-5B146434C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1849"/>
            <a:ext cx="9144000" cy="2811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6466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222079"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200" b="1" dirty="0">
                <a:solidFill>
                  <a:schemeClr val="accent1"/>
                </a:solidFill>
                <a:latin typeface="Arial" panose="020B0604020202020204" pitchFamily="34" charset="0"/>
              </a:rPr>
              <a:t>R-CNN</a:t>
            </a:r>
            <a:r>
              <a:rPr lang="zh-CN" altLang="en-US" sz="2200" b="1" dirty="0">
                <a:solidFill>
                  <a:schemeClr val="accent1"/>
                </a:solidFill>
                <a:latin typeface="Arial" panose="020B0604020202020204" pitchFamily="34" charset="0"/>
              </a:rPr>
              <a:t>论文结构</a:t>
            </a: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文本框 4">
            <a:extLst>
              <a:ext uri="{FF2B5EF4-FFF2-40B4-BE49-F238E27FC236}">
                <a16:creationId xmlns:a16="http://schemas.microsoft.com/office/drawing/2014/main" id="{85D99426-8EEB-837A-07EA-C7EB68BA6F53}"/>
              </a:ext>
            </a:extLst>
          </p:cNvPr>
          <p:cNvSpPr txBox="1"/>
          <p:nvPr/>
        </p:nvSpPr>
        <p:spPr>
          <a:xfrm>
            <a:off x="589935" y="698662"/>
            <a:ext cx="7971504" cy="4325736"/>
          </a:xfrm>
          <a:prstGeom prst="rect">
            <a:avLst/>
          </a:prstGeom>
          <a:noFill/>
        </p:spPr>
        <p:txBody>
          <a:bodyPr wrap="square" rtlCol="0">
            <a:spAutoFit/>
          </a:bodyPr>
          <a:lstStyle/>
          <a:p>
            <a:pPr algn="l">
              <a:lnSpc>
                <a:spcPct val="150000"/>
              </a:lnSpc>
            </a:pPr>
            <a:r>
              <a:rPr lang="zh-CN" altLang="en-US" sz="1600" b="1" i="0" dirty="0">
                <a:solidFill>
                  <a:srgbClr val="000000"/>
                </a:solidFill>
                <a:effectLst/>
                <a:latin typeface="Verdana" panose="020B0604030504040204" pitchFamily="34" charset="0"/>
              </a:rPr>
              <a:t>步骤（以</a:t>
            </a:r>
            <a:r>
              <a:rPr lang="en-US" altLang="zh-CN" sz="1600" b="1" i="0" dirty="0" err="1">
                <a:solidFill>
                  <a:srgbClr val="000000"/>
                </a:solidFill>
                <a:effectLst/>
                <a:latin typeface="Verdana" panose="020B0604030504040204" pitchFamily="34" charset="0"/>
              </a:rPr>
              <a:t>AlexNet</a:t>
            </a:r>
            <a:r>
              <a:rPr lang="zh-CN" altLang="en-US" sz="1600" b="1" i="0" dirty="0">
                <a:solidFill>
                  <a:srgbClr val="000000"/>
                </a:solidFill>
                <a:effectLst/>
                <a:latin typeface="Verdana" panose="020B0604030504040204" pitchFamily="34" charset="0"/>
              </a:rPr>
              <a:t>网络为基准）：</a:t>
            </a:r>
            <a:endParaRPr lang="en-US" altLang="zh-CN" sz="1600" b="1" i="0" dirty="0">
              <a:solidFill>
                <a:srgbClr val="000000"/>
              </a:solidFill>
              <a:effectLst/>
              <a:latin typeface="Verdana" panose="020B0604030504040204" pitchFamily="34" charset="0"/>
            </a:endParaRPr>
          </a:p>
          <a:p>
            <a:pPr marL="285750" indent="-285750" algn="just" latinLnBrk="1">
              <a:lnSpc>
                <a:spcPct val="200000"/>
              </a:lnSpc>
              <a:buFont typeface="Arial" panose="020B0604020202020204" pitchFamily="34" charset="0"/>
              <a:buChar char="•"/>
            </a:pPr>
            <a:r>
              <a:rPr lang="zh-CN" altLang="en-US" sz="1600" i="0" dirty="0">
                <a:solidFill>
                  <a:srgbClr val="000000"/>
                </a:solidFill>
                <a:effectLst/>
                <a:latin typeface="Verdana" panose="020B0604030504040204" pitchFamily="34" charset="0"/>
              </a:rPr>
              <a:t>找出图片中可能存在目标的侯选区域</a:t>
            </a:r>
            <a:r>
              <a:rPr lang="en-US" altLang="zh-CN" sz="1600" i="0" dirty="0">
                <a:solidFill>
                  <a:srgbClr val="000000"/>
                </a:solidFill>
                <a:effectLst/>
                <a:latin typeface="Verdana" panose="020B0604030504040204" pitchFamily="34" charset="0"/>
              </a:rPr>
              <a:t>region proposal</a:t>
            </a:r>
            <a:r>
              <a:rPr lang="zh-CN" altLang="en-US" sz="1600" i="0" dirty="0">
                <a:solidFill>
                  <a:srgbClr val="000000"/>
                </a:solidFill>
                <a:effectLst/>
                <a:latin typeface="Verdana" panose="020B0604030504040204" pitchFamily="34" charset="0"/>
              </a:rPr>
              <a:t>；</a:t>
            </a:r>
          </a:p>
          <a:p>
            <a:pPr marL="285750" indent="-285750" algn="just" latinLnBrk="1">
              <a:lnSpc>
                <a:spcPct val="200000"/>
              </a:lnSpc>
              <a:buFont typeface="Arial" panose="020B0604020202020204" pitchFamily="34" charset="0"/>
              <a:buChar char="•"/>
            </a:pPr>
            <a:r>
              <a:rPr lang="zh-CN" altLang="en-US" sz="1600" i="0" dirty="0">
                <a:solidFill>
                  <a:srgbClr val="000000"/>
                </a:solidFill>
                <a:effectLst/>
                <a:latin typeface="Verdana" panose="020B0604030504040204" pitchFamily="34" charset="0"/>
              </a:rPr>
              <a:t>进行图片大小调整为了适应</a:t>
            </a:r>
            <a:r>
              <a:rPr lang="en-US" altLang="zh-CN" sz="1600" i="0" dirty="0" err="1">
                <a:solidFill>
                  <a:srgbClr val="000000"/>
                </a:solidFill>
                <a:effectLst/>
                <a:latin typeface="+mj-ea"/>
                <a:ea typeface="+mj-ea"/>
              </a:rPr>
              <a:t>AlexNet</a:t>
            </a:r>
            <a:r>
              <a:rPr lang="zh-CN" altLang="en-US" sz="1600" i="0" dirty="0">
                <a:solidFill>
                  <a:srgbClr val="000000"/>
                </a:solidFill>
                <a:effectLst/>
                <a:latin typeface="Verdana" panose="020B0604030504040204" pitchFamily="34" charset="0"/>
              </a:rPr>
              <a:t>网络的输入图像的大小</a:t>
            </a:r>
            <a:r>
              <a:rPr lang="en-US" altLang="zh-CN" sz="1600" i="0" dirty="0">
                <a:solidFill>
                  <a:srgbClr val="000000"/>
                </a:solidFill>
                <a:effectLst/>
                <a:latin typeface="Verdana" panose="020B0604030504040204" pitchFamily="34" charset="0"/>
              </a:rPr>
              <a:t>227×227</a:t>
            </a:r>
            <a:r>
              <a:rPr lang="zh-CN" altLang="en-US" sz="1600" i="0" dirty="0">
                <a:solidFill>
                  <a:srgbClr val="000000"/>
                </a:solidFill>
                <a:effectLst/>
                <a:latin typeface="Verdana" panose="020B0604030504040204" pitchFamily="34" charset="0"/>
              </a:rPr>
              <a:t>，通过</a:t>
            </a:r>
            <a:r>
              <a:rPr lang="en-US" altLang="zh-CN" sz="1600" i="0" dirty="0">
                <a:solidFill>
                  <a:srgbClr val="000000"/>
                </a:solidFill>
                <a:effectLst/>
                <a:latin typeface="Verdana" panose="020B0604030504040204" pitchFamily="34" charset="0"/>
              </a:rPr>
              <a:t>CNN</a:t>
            </a:r>
            <a:r>
              <a:rPr lang="zh-CN" altLang="en-US" sz="1600" i="0" dirty="0">
                <a:solidFill>
                  <a:srgbClr val="000000"/>
                </a:solidFill>
                <a:effectLst/>
                <a:latin typeface="Verdana" panose="020B0604030504040204" pitchFamily="34" charset="0"/>
              </a:rPr>
              <a:t>对候选区域提取特征向量，</a:t>
            </a:r>
            <a:r>
              <a:rPr lang="en-US" altLang="zh-CN" sz="1600" i="0" dirty="0">
                <a:solidFill>
                  <a:srgbClr val="000000"/>
                </a:solidFill>
                <a:effectLst/>
                <a:latin typeface="Verdana" panose="020B0604030504040204" pitchFamily="34" charset="0"/>
              </a:rPr>
              <a:t>2000</a:t>
            </a:r>
            <a:r>
              <a:rPr lang="zh-CN" altLang="en-US" sz="1600" i="0" dirty="0">
                <a:solidFill>
                  <a:srgbClr val="000000"/>
                </a:solidFill>
                <a:effectLst/>
                <a:latin typeface="Verdana" panose="020B0604030504040204" pitchFamily="34" charset="0"/>
              </a:rPr>
              <a:t>个建议框的</a:t>
            </a:r>
            <a:r>
              <a:rPr lang="en-US" altLang="zh-CN" sz="1600" i="0" dirty="0">
                <a:solidFill>
                  <a:srgbClr val="000000"/>
                </a:solidFill>
                <a:effectLst/>
                <a:latin typeface="Verdana" panose="020B0604030504040204" pitchFamily="34" charset="0"/>
              </a:rPr>
              <a:t>CNN</a:t>
            </a:r>
            <a:r>
              <a:rPr lang="zh-CN" altLang="en-US" sz="1600" i="0" dirty="0">
                <a:solidFill>
                  <a:srgbClr val="000000"/>
                </a:solidFill>
                <a:effectLst/>
                <a:latin typeface="Verdana" panose="020B0604030504040204" pitchFamily="34" charset="0"/>
              </a:rPr>
              <a:t>特征组合成</a:t>
            </a:r>
            <a:r>
              <a:rPr lang="en-US" altLang="zh-CN" sz="1600" i="0" dirty="0">
                <a:solidFill>
                  <a:srgbClr val="000000"/>
                </a:solidFill>
                <a:effectLst/>
                <a:latin typeface="Verdana" panose="020B0604030504040204" pitchFamily="34" charset="0"/>
              </a:rPr>
              <a:t>2000×4096</a:t>
            </a:r>
            <a:r>
              <a:rPr lang="zh-CN" altLang="en-US" sz="1600" i="0" dirty="0">
                <a:solidFill>
                  <a:srgbClr val="000000"/>
                </a:solidFill>
                <a:effectLst/>
                <a:latin typeface="Verdana" panose="020B0604030504040204" pitchFamily="34" charset="0"/>
              </a:rPr>
              <a:t>维矩阵；</a:t>
            </a:r>
          </a:p>
          <a:p>
            <a:pPr marL="285750" indent="-285750" algn="just" latinLnBrk="1">
              <a:lnSpc>
                <a:spcPct val="200000"/>
              </a:lnSpc>
              <a:buFont typeface="Arial" panose="020B0604020202020204" pitchFamily="34" charset="0"/>
              <a:buChar char="•"/>
            </a:pPr>
            <a:r>
              <a:rPr lang="zh-CN" altLang="en-US" sz="1600" i="0" dirty="0">
                <a:solidFill>
                  <a:srgbClr val="000000"/>
                </a:solidFill>
                <a:effectLst/>
                <a:latin typeface="Verdana" panose="020B0604030504040204" pitchFamily="34" charset="0"/>
              </a:rPr>
              <a:t>将</a:t>
            </a:r>
            <a:r>
              <a:rPr lang="en-US" altLang="zh-CN" sz="1600" i="0" dirty="0">
                <a:solidFill>
                  <a:srgbClr val="000000"/>
                </a:solidFill>
                <a:effectLst/>
                <a:latin typeface="Verdana" panose="020B0604030504040204" pitchFamily="34" charset="0"/>
              </a:rPr>
              <a:t>2000×4096</a:t>
            </a:r>
            <a:r>
              <a:rPr lang="zh-CN" altLang="en-US" sz="1600" i="0" dirty="0">
                <a:solidFill>
                  <a:srgbClr val="000000"/>
                </a:solidFill>
                <a:effectLst/>
                <a:latin typeface="Verdana" panose="020B0604030504040204" pitchFamily="34" charset="0"/>
              </a:rPr>
              <a:t>维特征与</a:t>
            </a:r>
            <a:r>
              <a:rPr lang="en-US" altLang="zh-CN" sz="1600" i="0" dirty="0">
                <a:solidFill>
                  <a:srgbClr val="000000"/>
                </a:solidFill>
                <a:effectLst/>
                <a:latin typeface="Verdana" panose="020B0604030504040204" pitchFamily="34" charset="0"/>
              </a:rPr>
              <a:t>20</a:t>
            </a:r>
            <a:r>
              <a:rPr lang="zh-CN" altLang="en-US" sz="1600" i="0" dirty="0">
                <a:solidFill>
                  <a:srgbClr val="000000"/>
                </a:solidFill>
                <a:effectLst/>
                <a:latin typeface="Verdana" panose="020B0604030504040204" pitchFamily="34" charset="0"/>
              </a:rPr>
              <a:t>个</a:t>
            </a:r>
            <a:r>
              <a:rPr lang="en-US" altLang="zh-CN" sz="1600" i="0" dirty="0">
                <a:solidFill>
                  <a:srgbClr val="000000"/>
                </a:solidFill>
                <a:effectLst/>
                <a:latin typeface="Verdana" panose="020B0604030504040204" pitchFamily="34" charset="0"/>
              </a:rPr>
              <a:t>SVM</a:t>
            </a:r>
            <a:r>
              <a:rPr lang="zh-CN" altLang="en-US" sz="1600" i="0" dirty="0">
                <a:solidFill>
                  <a:srgbClr val="000000"/>
                </a:solidFill>
                <a:effectLst/>
                <a:latin typeface="Verdana" panose="020B0604030504040204" pitchFamily="34" charset="0"/>
              </a:rPr>
              <a:t>组成的权值矩阵</a:t>
            </a:r>
            <a:r>
              <a:rPr lang="en-US" altLang="zh-CN" sz="1600" i="0" dirty="0">
                <a:solidFill>
                  <a:srgbClr val="000000"/>
                </a:solidFill>
                <a:effectLst/>
                <a:latin typeface="Verdana" panose="020B0604030504040204" pitchFamily="34" charset="0"/>
              </a:rPr>
              <a:t>4096×20</a:t>
            </a:r>
            <a:r>
              <a:rPr lang="zh-CN" altLang="en-US" sz="1600" i="0" dirty="0">
                <a:solidFill>
                  <a:srgbClr val="000000"/>
                </a:solidFill>
                <a:effectLst/>
                <a:latin typeface="Verdana" panose="020B0604030504040204" pitchFamily="34" charset="0"/>
              </a:rPr>
              <a:t>相乘</a:t>
            </a:r>
            <a:r>
              <a:rPr lang="en-US" altLang="zh-CN" sz="1600" i="0" dirty="0">
                <a:solidFill>
                  <a:srgbClr val="000000"/>
                </a:solidFill>
                <a:effectLst/>
                <a:latin typeface="Verdana" panose="020B0604030504040204" pitchFamily="34" charset="0"/>
              </a:rPr>
              <a:t>(20</a:t>
            </a:r>
            <a:r>
              <a:rPr lang="zh-CN" altLang="en-US" sz="1600" i="0" dirty="0">
                <a:solidFill>
                  <a:srgbClr val="000000"/>
                </a:solidFill>
                <a:effectLst/>
                <a:latin typeface="Verdana" panose="020B0604030504040204" pitchFamily="34" charset="0"/>
              </a:rPr>
              <a:t>种分类，</a:t>
            </a:r>
            <a:r>
              <a:rPr lang="en-US" altLang="zh-CN" sz="1600" i="0" dirty="0">
                <a:solidFill>
                  <a:srgbClr val="000000"/>
                </a:solidFill>
                <a:effectLst/>
                <a:latin typeface="Verdana" panose="020B0604030504040204" pitchFamily="34" charset="0"/>
              </a:rPr>
              <a:t>SVM</a:t>
            </a:r>
            <a:r>
              <a:rPr lang="zh-CN" altLang="en-US" sz="1600" i="0" dirty="0">
                <a:solidFill>
                  <a:srgbClr val="000000"/>
                </a:solidFill>
                <a:effectLst/>
                <a:latin typeface="Verdana" panose="020B0604030504040204" pitchFamily="34" charset="0"/>
              </a:rPr>
              <a:t>是二分类器，则有</a:t>
            </a:r>
            <a:r>
              <a:rPr lang="en-US" altLang="zh-CN" sz="1600" i="0" dirty="0">
                <a:solidFill>
                  <a:srgbClr val="000000"/>
                </a:solidFill>
                <a:effectLst/>
                <a:latin typeface="Verdana" panose="020B0604030504040204" pitchFamily="34" charset="0"/>
              </a:rPr>
              <a:t>20</a:t>
            </a:r>
            <a:r>
              <a:rPr lang="zh-CN" altLang="en-US" sz="1600" i="0" dirty="0">
                <a:solidFill>
                  <a:srgbClr val="000000"/>
                </a:solidFill>
                <a:effectLst/>
                <a:latin typeface="Verdana" panose="020B0604030504040204" pitchFamily="34" charset="0"/>
              </a:rPr>
              <a:t>个</a:t>
            </a:r>
            <a:r>
              <a:rPr lang="en-US" altLang="zh-CN" sz="1600" i="0" dirty="0">
                <a:solidFill>
                  <a:srgbClr val="000000"/>
                </a:solidFill>
                <a:effectLst/>
                <a:latin typeface="Verdana" panose="020B0604030504040204" pitchFamily="34" charset="0"/>
              </a:rPr>
              <a:t>SVM)</a:t>
            </a:r>
            <a:r>
              <a:rPr lang="zh-CN" altLang="en-US" sz="1600" i="0" dirty="0">
                <a:solidFill>
                  <a:srgbClr val="000000"/>
                </a:solidFill>
                <a:effectLst/>
                <a:latin typeface="Verdana" panose="020B0604030504040204" pitchFamily="34" charset="0"/>
              </a:rPr>
              <a:t>，获得</a:t>
            </a:r>
            <a:r>
              <a:rPr lang="en-US" altLang="zh-CN" sz="1600" i="0" dirty="0">
                <a:solidFill>
                  <a:srgbClr val="000000"/>
                </a:solidFill>
                <a:effectLst/>
                <a:latin typeface="Verdana" panose="020B0604030504040204" pitchFamily="34" charset="0"/>
              </a:rPr>
              <a:t>2000×20</a:t>
            </a:r>
            <a:r>
              <a:rPr lang="zh-CN" altLang="en-US" sz="1600" i="0" dirty="0">
                <a:solidFill>
                  <a:srgbClr val="000000"/>
                </a:solidFill>
                <a:effectLst/>
                <a:latin typeface="Verdana" panose="020B0604030504040204" pitchFamily="34" charset="0"/>
              </a:rPr>
              <a:t>维矩阵；</a:t>
            </a:r>
          </a:p>
          <a:p>
            <a:pPr marL="285750" indent="-285750" algn="just" latinLnBrk="1">
              <a:lnSpc>
                <a:spcPct val="200000"/>
              </a:lnSpc>
              <a:buFont typeface="Arial" panose="020B0604020202020204" pitchFamily="34" charset="0"/>
              <a:buChar char="•"/>
            </a:pPr>
            <a:r>
              <a:rPr lang="zh-CN" altLang="en-US" sz="1600" i="0" dirty="0">
                <a:solidFill>
                  <a:srgbClr val="000000"/>
                </a:solidFill>
                <a:effectLst/>
                <a:latin typeface="Verdana" panose="020B0604030504040204" pitchFamily="34" charset="0"/>
              </a:rPr>
              <a:t>分别对</a:t>
            </a:r>
            <a:r>
              <a:rPr lang="en-US" altLang="zh-CN" sz="1600" i="0" dirty="0">
                <a:solidFill>
                  <a:srgbClr val="000000"/>
                </a:solidFill>
                <a:effectLst/>
                <a:latin typeface="Verdana" panose="020B0604030504040204" pitchFamily="34" charset="0"/>
              </a:rPr>
              <a:t>2000×20</a:t>
            </a:r>
            <a:r>
              <a:rPr lang="zh-CN" altLang="en-US" sz="1600" i="0" dirty="0">
                <a:solidFill>
                  <a:srgbClr val="000000"/>
                </a:solidFill>
                <a:effectLst/>
                <a:latin typeface="Verdana" panose="020B0604030504040204" pitchFamily="34" charset="0"/>
              </a:rPr>
              <a:t>维矩阵中每一列即每一类进行非极大值抑制（</a:t>
            </a:r>
            <a:r>
              <a:rPr lang="en-US" altLang="zh-CN" sz="1600" i="0" dirty="0">
                <a:solidFill>
                  <a:srgbClr val="000000"/>
                </a:solidFill>
                <a:effectLst/>
                <a:latin typeface="Verdana" panose="020B0604030504040204" pitchFamily="34" charset="0"/>
              </a:rPr>
              <a:t>NMS</a:t>
            </a:r>
            <a:r>
              <a:rPr lang="zh-CN" altLang="en-US" sz="1600" i="0" dirty="0">
                <a:solidFill>
                  <a:srgbClr val="000000"/>
                </a:solidFill>
                <a:effectLst/>
                <a:latin typeface="Verdana" panose="020B0604030504040204" pitchFamily="34" charset="0"/>
              </a:rPr>
              <a:t>）剔除重叠建议框，得到该列即该类中得分最高的一些建议框；</a:t>
            </a:r>
          </a:p>
          <a:p>
            <a:pPr marL="285750" indent="-285750" algn="just" latinLnBrk="1">
              <a:lnSpc>
                <a:spcPct val="200000"/>
              </a:lnSpc>
              <a:buFont typeface="Arial" panose="020B0604020202020204" pitchFamily="34" charset="0"/>
              <a:buChar char="•"/>
            </a:pPr>
            <a:r>
              <a:rPr lang="zh-CN" altLang="en-US" sz="1600" i="0" dirty="0">
                <a:solidFill>
                  <a:srgbClr val="000000"/>
                </a:solidFill>
                <a:effectLst/>
                <a:latin typeface="Verdana" panose="020B0604030504040204" pitchFamily="34" charset="0"/>
              </a:rPr>
              <a:t>修正</a:t>
            </a:r>
            <a:r>
              <a:rPr lang="en-US" altLang="zh-CN" sz="1600" i="0" dirty="0" err="1">
                <a:solidFill>
                  <a:srgbClr val="000000"/>
                </a:solidFill>
                <a:effectLst/>
                <a:latin typeface="Verdana" panose="020B0604030504040204" pitchFamily="34" charset="0"/>
              </a:rPr>
              <a:t>bbox</a:t>
            </a:r>
            <a:r>
              <a:rPr lang="zh-CN" altLang="en-US" sz="1600" i="0" dirty="0">
                <a:solidFill>
                  <a:srgbClr val="000000"/>
                </a:solidFill>
                <a:effectLst/>
                <a:latin typeface="Verdana" panose="020B0604030504040204" pitchFamily="34" charset="0"/>
              </a:rPr>
              <a:t>，对</a:t>
            </a:r>
            <a:r>
              <a:rPr lang="en-US" altLang="zh-CN" sz="1600" i="0" dirty="0" err="1">
                <a:solidFill>
                  <a:srgbClr val="000000"/>
                </a:solidFill>
                <a:effectLst/>
                <a:latin typeface="Verdana" panose="020B0604030504040204" pitchFamily="34" charset="0"/>
              </a:rPr>
              <a:t>bbox</a:t>
            </a:r>
            <a:r>
              <a:rPr lang="zh-CN" altLang="en-US" sz="1600" i="0" dirty="0">
                <a:solidFill>
                  <a:srgbClr val="000000"/>
                </a:solidFill>
                <a:effectLst/>
                <a:latin typeface="Verdana" panose="020B0604030504040204" pitchFamily="34" charset="0"/>
              </a:rPr>
              <a:t>做回归微调。</a:t>
            </a:r>
            <a:endParaRPr lang="en-US" altLang="zh-CN" sz="160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400148517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A000120140627A33KPBG</Template>
  <TotalTime>6316</TotalTime>
  <Words>3076</Words>
  <Application>Microsoft Office PowerPoint</Application>
  <PresentationFormat>全屏显示(16:9)</PresentationFormat>
  <Paragraphs>222</Paragraphs>
  <Slides>42</Slides>
  <Notes>42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42</vt:i4>
      </vt:variant>
    </vt:vector>
  </HeadingPairs>
  <TitlesOfParts>
    <vt:vector size="56" baseType="lpstr">
      <vt:lpstr>-apple-system</vt:lpstr>
      <vt:lpstr>PingFang SC</vt:lpstr>
      <vt:lpstr>PingFang SC</vt:lpstr>
      <vt:lpstr>微软雅黑</vt:lpstr>
      <vt:lpstr>幼圆</vt:lpstr>
      <vt:lpstr>Arial</vt:lpstr>
      <vt:lpstr>Arial Black</vt:lpstr>
      <vt:lpstr>Calibri</vt:lpstr>
      <vt:lpstr>Lato</vt:lpstr>
      <vt:lpstr>Source Code Pro</vt:lpstr>
      <vt:lpstr>Verdana</vt:lpstr>
      <vt:lpstr>Wingdings</vt:lpstr>
      <vt:lpstr>Wingdings 2</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蓝色实用开题报告</dc:title>
  <dc:creator>第一PPT</dc:creator>
  <cp:keywords>www.1ppt.com</cp:keywords>
  <dc:description>www.1ppt.com</dc:description>
  <cp:lastModifiedBy>王 振宽</cp:lastModifiedBy>
  <cp:revision>928</cp:revision>
  <dcterms:created xsi:type="dcterms:W3CDTF">2014-06-03T07:56:00Z</dcterms:created>
  <dcterms:modified xsi:type="dcterms:W3CDTF">2022-12-02T07:53:57Z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2C3E59C84CA34E7B91C9C352B6AAD1BD</vt:lpwstr>
  </property>
  <property fmtid="{D5CDD505-2E9C-101B-9397-08002B2CF9AE}" pid="3" name="KSOProductBuildVer">
    <vt:lpwstr>2052-11.1.0.10650</vt:lpwstr>
  </property>
</Properties>
</file>